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Montserrat"/>
      <p:bold r:id="rId35"/>
      <p:boldItalic r:id="rId36"/>
    </p:embeddedFont>
    <p:embeddedFont>
      <p:font typeface="Poppins"/>
      <p:bold r:id="rId37"/>
      <p:boldItalic r:id="rId38"/>
    </p:embeddedFont>
    <p:embeddedFont>
      <p:font typeface="Montserrat Medium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DM Sans"/>
      <p:bold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FC4A16-5777-4223-BD43-F60E1813874B}">
  <a:tblStyle styleId="{E0FC4A16-5777-4223-BD43-F60E1813874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.fntdata"/><Relationship Id="rId42" Type="http://schemas.openxmlformats.org/officeDocument/2006/relationships/font" Target="fonts/MontserratMedium-boldItalic.fntdata"/><Relationship Id="rId41" Type="http://schemas.openxmlformats.org/officeDocument/2006/relationships/font" Target="fonts/MontserratMedium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DMSans-boldItalic.fntdata"/><Relationship Id="rId47" Type="http://schemas.openxmlformats.org/officeDocument/2006/relationships/font" Target="fonts/DMSans-bold.fntdata"/><Relationship Id="rId49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Montserrat-bold.fntdata"/><Relationship Id="rId34" Type="http://schemas.openxmlformats.org/officeDocument/2006/relationships/slide" Target="slides/slide27.xml"/><Relationship Id="rId37" Type="http://schemas.openxmlformats.org/officeDocument/2006/relationships/font" Target="fonts/Poppins-bold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52eecce9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52eecce9f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52eecce9f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c52eecce9f_1_1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52eecce9f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c52eecce9f_1_1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52eecce9f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c52eecce9f_1_2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52eecce9f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c52eecce9f_1_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52eecce9f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c52eecce9f_1_2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52eecce9f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c52eecce9f_1_2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52eecce9f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c52eecce9f_1_2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52eecce9f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c52eecce9f_1_2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52eecce9f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c52eecce9f_1_2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52eecce9f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c52eecce9f_1_2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52eecce9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c52eecce9f_1_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52eecce9f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c52eecce9f_1_2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52eecce9f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c52eecce9f_1_2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52eecce9f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c52eecce9f_1_2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52eecce9f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c52eecce9f_1_3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52eecce9f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c52eecce9f_1_3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52eecce9f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c52eecce9f_1_3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52eecce9f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c52eecce9f_1_3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52eecce9f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c52eecce9f_1_3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52eecce9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c52eecce9f_1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52eecce9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c52eecce9f_1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52eecce9f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c52eecce9f_1_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52eecce9f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c52eecce9f_1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52eecce9f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c52eecce9f_1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52eecce9f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c52eecce9f_1_1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52eecce9f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c52eecce9f_1_1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66.png"/><Relationship Id="rId7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9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64.png"/><Relationship Id="rId5" Type="http://schemas.openxmlformats.org/officeDocument/2006/relationships/image" Target="../media/image73.png"/><Relationship Id="rId6" Type="http://schemas.openxmlformats.org/officeDocument/2006/relationships/image" Target="../media/image2.png"/><Relationship Id="rId7" Type="http://schemas.openxmlformats.org/officeDocument/2006/relationships/image" Target="../media/image6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79.png"/><Relationship Id="rId6" Type="http://schemas.openxmlformats.org/officeDocument/2006/relationships/image" Target="../media/image8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9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9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9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2.png"/><Relationship Id="rId4" Type="http://schemas.openxmlformats.org/officeDocument/2006/relationships/image" Target="../media/image90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8.png"/><Relationship Id="rId6" Type="http://schemas.openxmlformats.org/officeDocument/2006/relationships/image" Target="../media/image89.png"/><Relationship Id="rId7" Type="http://schemas.openxmlformats.org/officeDocument/2006/relationships/image" Target="../media/image10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04.png"/><Relationship Id="rId5" Type="http://schemas.openxmlformats.org/officeDocument/2006/relationships/image" Target="../media/image99.png"/><Relationship Id="rId6" Type="http://schemas.openxmlformats.org/officeDocument/2006/relationships/image" Target="../media/image113.png"/><Relationship Id="rId7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0" Type="http://schemas.openxmlformats.org/officeDocument/2006/relationships/image" Target="../media/image45.png"/><Relationship Id="rId9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51.png"/><Relationship Id="rId7" Type="http://schemas.openxmlformats.org/officeDocument/2006/relationships/image" Target="../media/image37.png"/><Relationship Id="rId8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39.png"/><Relationship Id="rId6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FFB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-113512" y="0"/>
            <a:ext cx="9434998" cy="5247231"/>
          </a:xfrm>
          <a:custGeom>
            <a:rect b="b" l="l" r="r" t="t"/>
            <a:pathLst>
              <a:path extrusionOk="0" h="10494461" w="18869996">
                <a:moveTo>
                  <a:pt x="0" y="0"/>
                </a:moveTo>
                <a:lnTo>
                  <a:pt x="18869996" y="0"/>
                </a:lnTo>
                <a:lnTo>
                  <a:pt x="18869996" y="10494461"/>
                </a:lnTo>
                <a:lnTo>
                  <a:pt x="0" y="1049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8000"/>
            </a:blip>
            <a:stretch>
              <a:fillRect b="-8219" l="0" r="0" t="-11618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1330369" y="1481634"/>
            <a:ext cx="6713569" cy="2180233"/>
          </a:xfrm>
          <a:custGeom>
            <a:rect b="b" l="l" r="r" t="t"/>
            <a:pathLst>
              <a:path extrusionOk="0" h="4360466" w="13427138">
                <a:moveTo>
                  <a:pt x="0" y="0"/>
                </a:moveTo>
                <a:lnTo>
                  <a:pt x="13427138" y="0"/>
                </a:lnTo>
                <a:lnTo>
                  <a:pt x="13427138" y="4360466"/>
                </a:lnTo>
                <a:lnTo>
                  <a:pt x="0" y="4360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490" l="0" r="0" t="0"/>
            </a:stretch>
          </a:blipFill>
          <a:ln>
            <a:noFill/>
          </a:ln>
        </p:spPr>
      </p:sp>
      <p:sp>
        <p:nvSpPr>
          <p:cNvPr id="131" name="Google Shape;131;p25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132" name="Google Shape;132;p25"/>
          <p:cNvSpPr/>
          <p:nvPr/>
        </p:nvSpPr>
        <p:spPr>
          <a:xfrm>
            <a:off x="8374174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/>
          <p:nvPr/>
        </p:nvSpPr>
        <p:spPr>
          <a:xfrm flipH="1" rot="-600773">
            <a:off x="2359726" y="3291848"/>
            <a:ext cx="552553" cy="542883"/>
          </a:xfrm>
          <a:custGeom>
            <a:rect b="b" l="l" r="r" t="t"/>
            <a:pathLst>
              <a:path extrusionOk="0" h="1085766" w="1105105">
                <a:moveTo>
                  <a:pt x="1105105" y="0"/>
                </a:moveTo>
                <a:lnTo>
                  <a:pt x="0" y="0"/>
                </a:lnTo>
                <a:lnTo>
                  <a:pt x="0" y="1085766"/>
                </a:lnTo>
                <a:lnTo>
                  <a:pt x="1105105" y="1085766"/>
                </a:lnTo>
                <a:lnTo>
                  <a:pt x="110510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34"/>
          <p:cNvSpPr/>
          <p:nvPr/>
        </p:nvSpPr>
        <p:spPr>
          <a:xfrm>
            <a:off x="0" y="3023121"/>
            <a:ext cx="225263" cy="2120379"/>
          </a:xfrm>
          <a:custGeom>
            <a:rect b="b" l="l" r="r" t="t"/>
            <a:pathLst>
              <a:path extrusionOk="0" h="1434528" w="152400">
                <a:moveTo>
                  <a:pt x="0" y="0"/>
                </a:moveTo>
                <a:lnTo>
                  <a:pt x="152400" y="0"/>
                </a:lnTo>
                <a:lnTo>
                  <a:pt x="152400" y="1434528"/>
                </a:lnTo>
                <a:lnTo>
                  <a:pt x="0" y="1434528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247" name="Google Shape;247;p34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248" name="Google Shape;248;p34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249" name="Google Shape;249;p34"/>
          <p:cNvSpPr/>
          <p:nvPr/>
        </p:nvSpPr>
        <p:spPr>
          <a:xfrm>
            <a:off x="603612" y="799737"/>
            <a:ext cx="4573786" cy="4081345"/>
          </a:xfrm>
          <a:custGeom>
            <a:rect b="b" l="l" r="r" t="t"/>
            <a:pathLst>
              <a:path extrusionOk="0" h="8162689" w="9147572">
                <a:moveTo>
                  <a:pt x="0" y="0"/>
                </a:moveTo>
                <a:lnTo>
                  <a:pt x="9147572" y="0"/>
                </a:lnTo>
                <a:lnTo>
                  <a:pt x="9147572" y="8162689"/>
                </a:lnTo>
                <a:lnTo>
                  <a:pt x="0" y="8162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12" r="-1197" t="-177"/>
            </a:stretch>
          </a:blipFill>
          <a:ln cap="sq" cmpd="sng" w="38100">
            <a:solidFill>
              <a:srgbClr val="E1EEF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0" name="Google Shape;250;p34"/>
          <p:cNvSpPr txBox="1"/>
          <p:nvPr/>
        </p:nvSpPr>
        <p:spPr>
          <a:xfrm>
            <a:off x="5706652" y="1740527"/>
            <a:ext cx="2922998" cy="16409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1" marL="29210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f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Boom du nombre de restaurants à partir de 2019</a:t>
            </a:r>
            <a:endParaRPr sz="700"/>
          </a:p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2400" lvl="1" marL="29210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f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Uber Eats possède le plus de restaurants partenaires</a:t>
            </a:r>
            <a:endParaRPr sz="700"/>
          </a:p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 flipH="1" rot="-600773">
            <a:off x="2359726" y="3291848"/>
            <a:ext cx="552553" cy="542883"/>
          </a:xfrm>
          <a:custGeom>
            <a:rect b="b" l="l" r="r" t="t"/>
            <a:pathLst>
              <a:path extrusionOk="0" h="1085766" w="1105105">
                <a:moveTo>
                  <a:pt x="1105105" y="0"/>
                </a:moveTo>
                <a:lnTo>
                  <a:pt x="0" y="0"/>
                </a:lnTo>
                <a:lnTo>
                  <a:pt x="0" y="1085766"/>
                </a:lnTo>
                <a:lnTo>
                  <a:pt x="1105105" y="1085766"/>
                </a:lnTo>
                <a:lnTo>
                  <a:pt x="110510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35"/>
          <p:cNvSpPr/>
          <p:nvPr/>
        </p:nvSpPr>
        <p:spPr>
          <a:xfrm>
            <a:off x="0" y="3023121"/>
            <a:ext cx="225263" cy="2120379"/>
          </a:xfrm>
          <a:custGeom>
            <a:rect b="b" l="l" r="r" t="t"/>
            <a:pathLst>
              <a:path extrusionOk="0" h="1434528" w="152400">
                <a:moveTo>
                  <a:pt x="0" y="0"/>
                </a:moveTo>
                <a:lnTo>
                  <a:pt x="152400" y="0"/>
                </a:lnTo>
                <a:lnTo>
                  <a:pt x="152400" y="1434528"/>
                </a:lnTo>
                <a:lnTo>
                  <a:pt x="0" y="1434528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257" name="Google Shape;257;p35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258" name="Google Shape;258;p35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259" name="Google Shape;259;p35"/>
          <p:cNvSpPr/>
          <p:nvPr/>
        </p:nvSpPr>
        <p:spPr>
          <a:xfrm>
            <a:off x="486822" y="838524"/>
            <a:ext cx="7669839" cy="3570442"/>
          </a:xfrm>
          <a:custGeom>
            <a:rect b="b" l="l" r="r" t="t"/>
            <a:pathLst>
              <a:path extrusionOk="0" h="7140884" w="15339677">
                <a:moveTo>
                  <a:pt x="0" y="0"/>
                </a:moveTo>
                <a:lnTo>
                  <a:pt x="15339677" y="0"/>
                </a:lnTo>
                <a:lnTo>
                  <a:pt x="15339677" y="7140884"/>
                </a:lnTo>
                <a:lnTo>
                  <a:pt x="0" y="7140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 flipH="1" rot="-600773">
            <a:off x="2359726" y="3291848"/>
            <a:ext cx="552553" cy="542883"/>
          </a:xfrm>
          <a:custGeom>
            <a:rect b="b" l="l" r="r" t="t"/>
            <a:pathLst>
              <a:path extrusionOk="0" h="1085766" w="1105105">
                <a:moveTo>
                  <a:pt x="1105105" y="0"/>
                </a:moveTo>
                <a:lnTo>
                  <a:pt x="0" y="0"/>
                </a:lnTo>
                <a:lnTo>
                  <a:pt x="0" y="1085766"/>
                </a:lnTo>
                <a:lnTo>
                  <a:pt x="1105105" y="1085766"/>
                </a:lnTo>
                <a:lnTo>
                  <a:pt x="110510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36"/>
          <p:cNvSpPr/>
          <p:nvPr/>
        </p:nvSpPr>
        <p:spPr>
          <a:xfrm>
            <a:off x="0" y="3023121"/>
            <a:ext cx="225263" cy="2120379"/>
          </a:xfrm>
          <a:custGeom>
            <a:rect b="b" l="l" r="r" t="t"/>
            <a:pathLst>
              <a:path extrusionOk="0" h="1434528" w="152400">
                <a:moveTo>
                  <a:pt x="0" y="0"/>
                </a:moveTo>
                <a:lnTo>
                  <a:pt x="152400" y="0"/>
                </a:lnTo>
                <a:lnTo>
                  <a:pt x="152400" y="1434528"/>
                </a:lnTo>
                <a:lnTo>
                  <a:pt x="0" y="1434528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266" name="Google Shape;266;p36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267" name="Google Shape;267;p36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268" name="Google Shape;268;p36"/>
          <p:cNvSpPr/>
          <p:nvPr/>
        </p:nvSpPr>
        <p:spPr>
          <a:xfrm>
            <a:off x="923025" y="849272"/>
            <a:ext cx="6962541" cy="3884960"/>
          </a:xfrm>
          <a:custGeom>
            <a:rect b="b" l="l" r="r" t="t"/>
            <a:pathLst>
              <a:path extrusionOk="0" h="7769919" w="13925083">
                <a:moveTo>
                  <a:pt x="0" y="0"/>
                </a:moveTo>
                <a:lnTo>
                  <a:pt x="13925083" y="0"/>
                </a:lnTo>
                <a:lnTo>
                  <a:pt x="13925083" y="7769919"/>
                </a:lnTo>
                <a:lnTo>
                  <a:pt x="0" y="7769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73" r="0" t="-1274"/>
            </a:stretch>
          </a:blipFill>
          <a:ln cap="sq" cmpd="sng" w="38100">
            <a:solidFill>
              <a:srgbClr val="E1EEF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69" name="Google Shape;269;p36"/>
          <p:cNvSpPr/>
          <p:nvPr/>
        </p:nvSpPr>
        <p:spPr>
          <a:xfrm rot="98116">
            <a:off x="4835761" y="4211109"/>
            <a:ext cx="3037736" cy="889228"/>
          </a:xfrm>
          <a:custGeom>
            <a:rect b="b" l="l" r="r" t="t"/>
            <a:pathLst>
              <a:path extrusionOk="0" h="1778456" w="6075472">
                <a:moveTo>
                  <a:pt x="0" y="0"/>
                </a:moveTo>
                <a:lnTo>
                  <a:pt x="6075472" y="0"/>
                </a:lnTo>
                <a:lnTo>
                  <a:pt x="6075472" y="1778457"/>
                </a:lnTo>
                <a:lnTo>
                  <a:pt x="0" y="1778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275" name="Google Shape;275;p37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276" name="Google Shape;276;p37"/>
          <p:cNvSpPr/>
          <p:nvPr/>
        </p:nvSpPr>
        <p:spPr>
          <a:xfrm>
            <a:off x="397572" y="634460"/>
            <a:ext cx="7606689" cy="4350212"/>
          </a:xfrm>
          <a:custGeom>
            <a:rect b="b" l="l" r="r" t="t"/>
            <a:pathLst>
              <a:path extrusionOk="0" h="8700423" w="15213377">
                <a:moveTo>
                  <a:pt x="0" y="0"/>
                </a:moveTo>
                <a:lnTo>
                  <a:pt x="15213377" y="0"/>
                </a:lnTo>
                <a:lnTo>
                  <a:pt x="15213377" y="8700423"/>
                </a:lnTo>
                <a:lnTo>
                  <a:pt x="0" y="8700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73" r="-1394" t="-73"/>
            </a:stretch>
          </a:blipFill>
          <a:ln>
            <a:noFill/>
          </a:ln>
        </p:spPr>
      </p:sp>
      <p:sp>
        <p:nvSpPr>
          <p:cNvPr id="277" name="Google Shape;277;p37"/>
          <p:cNvSpPr txBox="1"/>
          <p:nvPr/>
        </p:nvSpPr>
        <p:spPr>
          <a:xfrm>
            <a:off x="4569619" y="2326163"/>
            <a:ext cx="4763" cy="443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284" name="Google Shape;284;p38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285" name="Google Shape;285;p38"/>
          <p:cNvSpPr/>
          <p:nvPr/>
        </p:nvSpPr>
        <p:spPr>
          <a:xfrm>
            <a:off x="4257349" y="0"/>
            <a:ext cx="634065" cy="5143500"/>
          </a:xfrm>
          <a:custGeom>
            <a:rect b="b" l="l" r="r" t="t"/>
            <a:pathLst>
              <a:path extrusionOk="0" h="3479800" w="428972">
                <a:moveTo>
                  <a:pt x="0" y="0"/>
                </a:moveTo>
                <a:lnTo>
                  <a:pt x="428972" y="0"/>
                </a:lnTo>
                <a:lnTo>
                  <a:pt x="428972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286" name="Google Shape;286;p38"/>
          <p:cNvSpPr/>
          <p:nvPr/>
        </p:nvSpPr>
        <p:spPr>
          <a:xfrm>
            <a:off x="3943555" y="3135339"/>
            <a:ext cx="1261652" cy="1288820"/>
          </a:xfrm>
          <a:custGeom>
            <a:rect b="b" l="l" r="r" t="t"/>
            <a:pathLst>
              <a:path extrusionOk="0" h="6353734" w="6219799">
                <a:moveTo>
                  <a:pt x="6017235" y="2458657"/>
                </a:moveTo>
                <a:lnTo>
                  <a:pt x="4772660" y="2458657"/>
                </a:lnTo>
                <a:lnTo>
                  <a:pt x="3750501" y="375463"/>
                </a:lnTo>
                <a:cubicBezTo>
                  <a:pt x="3640036" y="150330"/>
                  <a:pt x="3415665" y="7925"/>
                  <a:pt x="3164916" y="3823"/>
                </a:cubicBezTo>
                <a:cubicBezTo>
                  <a:pt x="2915450" y="0"/>
                  <a:pt x="2685263" y="134696"/>
                  <a:pt x="2567508" y="356083"/>
                </a:cubicBezTo>
                <a:lnTo>
                  <a:pt x="1448930" y="2458669"/>
                </a:lnTo>
                <a:lnTo>
                  <a:pt x="202565" y="2458669"/>
                </a:lnTo>
                <a:cubicBezTo>
                  <a:pt x="90691" y="2458669"/>
                  <a:pt x="0" y="2549360"/>
                  <a:pt x="0" y="2661234"/>
                </a:cubicBezTo>
                <a:lnTo>
                  <a:pt x="0" y="2806941"/>
                </a:lnTo>
                <a:cubicBezTo>
                  <a:pt x="0" y="2918816"/>
                  <a:pt x="90691" y="3009507"/>
                  <a:pt x="202565" y="3009507"/>
                </a:cubicBezTo>
                <a:lnTo>
                  <a:pt x="309601" y="3009507"/>
                </a:lnTo>
                <a:lnTo>
                  <a:pt x="786067" y="6051563"/>
                </a:lnTo>
                <a:cubicBezTo>
                  <a:pt x="813321" y="6225515"/>
                  <a:pt x="963181" y="6353734"/>
                  <a:pt x="1139266" y="6353734"/>
                </a:cubicBezTo>
                <a:lnTo>
                  <a:pt x="5080533" y="6353734"/>
                </a:lnTo>
                <a:cubicBezTo>
                  <a:pt x="5256619" y="6353734"/>
                  <a:pt x="5406479" y="6225515"/>
                  <a:pt x="5433733" y="6051550"/>
                </a:cubicBezTo>
                <a:lnTo>
                  <a:pt x="5910199" y="3009494"/>
                </a:lnTo>
                <a:lnTo>
                  <a:pt x="6017235" y="3009494"/>
                </a:lnTo>
                <a:cubicBezTo>
                  <a:pt x="6129109" y="3009494"/>
                  <a:pt x="6219799" y="2918803"/>
                  <a:pt x="6219799" y="2806929"/>
                </a:cubicBezTo>
                <a:lnTo>
                  <a:pt x="6219799" y="2661222"/>
                </a:lnTo>
                <a:cubicBezTo>
                  <a:pt x="6219799" y="2549347"/>
                  <a:pt x="6129109" y="2458657"/>
                  <a:pt x="6017235" y="2458657"/>
                </a:cubicBezTo>
                <a:close/>
                <a:moveTo>
                  <a:pt x="1972208" y="5425491"/>
                </a:moveTo>
                <a:cubicBezTo>
                  <a:pt x="1972208" y="5487061"/>
                  <a:pt x="1922298" y="5536972"/>
                  <a:pt x="1860728" y="5536972"/>
                </a:cubicBezTo>
                <a:lnTo>
                  <a:pt x="1764640" y="5536972"/>
                </a:lnTo>
                <a:cubicBezTo>
                  <a:pt x="1703070" y="5536972"/>
                  <a:pt x="1653159" y="5487061"/>
                  <a:pt x="1653159" y="5425491"/>
                </a:cubicBezTo>
                <a:lnTo>
                  <a:pt x="1653159" y="3674999"/>
                </a:lnTo>
                <a:cubicBezTo>
                  <a:pt x="1653159" y="3613430"/>
                  <a:pt x="1703070" y="3563519"/>
                  <a:pt x="1764640" y="3563519"/>
                </a:cubicBezTo>
                <a:lnTo>
                  <a:pt x="1860728" y="3563519"/>
                </a:lnTo>
                <a:cubicBezTo>
                  <a:pt x="1922298" y="3563519"/>
                  <a:pt x="1972208" y="3613430"/>
                  <a:pt x="1972208" y="3674999"/>
                </a:cubicBezTo>
                <a:lnTo>
                  <a:pt x="1972208" y="5425491"/>
                </a:lnTo>
                <a:close/>
                <a:moveTo>
                  <a:pt x="3269437" y="5425491"/>
                </a:moveTo>
                <a:cubicBezTo>
                  <a:pt x="3269437" y="5487061"/>
                  <a:pt x="3219526" y="5536972"/>
                  <a:pt x="3157957" y="5536972"/>
                </a:cubicBezTo>
                <a:lnTo>
                  <a:pt x="3061869" y="5536972"/>
                </a:lnTo>
                <a:cubicBezTo>
                  <a:pt x="3000299" y="5536972"/>
                  <a:pt x="2950388" y="5487061"/>
                  <a:pt x="2950388" y="5425491"/>
                </a:cubicBezTo>
                <a:lnTo>
                  <a:pt x="2950388" y="3674999"/>
                </a:lnTo>
                <a:cubicBezTo>
                  <a:pt x="2950388" y="3613430"/>
                  <a:pt x="3000299" y="3563519"/>
                  <a:pt x="3061869" y="3563519"/>
                </a:cubicBezTo>
                <a:lnTo>
                  <a:pt x="3157957" y="3563519"/>
                </a:lnTo>
                <a:cubicBezTo>
                  <a:pt x="3219526" y="3563519"/>
                  <a:pt x="3269437" y="3613430"/>
                  <a:pt x="3269437" y="3674999"/>
                </a:cubicBezTo>
                <a:lnTo>
                  <a:pt x="3269437" y="5425491"/>
                </a:lnTo>
                <a:close/>
                <a:moveTo>
                  <a:pt x="2012582" y="2458657"/>
                </a:moveTo>
                <a:lnTo>
                  <a:pt x="3006801" y="589775"/>
                </a:lnTo>
                <a:cubicBezTo>
                  <a:pt x="3050070" y="508470"/>
                  <a:pt x="3126727" y="501206"/>
                  <a:pt x="3156776" y="501358"/>
                </a:cubicBezTo>
                <a:cubicBezTo>
                  <a:pt x="3187471" y="501853"/>
                  <a:pt x="3263202" y="511962"/>
                  <a:pt x="3303791" y="594652"/>
                </a:cubicBezTo>
                <a:lnTo>
                  <a:pt x="4218406" y="2458669"/>
                </a:lnTo>
                <a:lnTo>
                  <a:pt x="2012582" y="2458669"/>
                </a:lnTo>
                <a:close/>
                <a:moveTo>
                  <a:pt x="4566653" y="5425491"/>
                </a:moveTo>
                <a:cubicBezTo>
                  <a:pt x="4566653" y="5487061"/>
                  <a:pt x="4516743" y="5536972"/>
                  <a:pt x="4455173" y="5536972"/>
                </a:cubicBezTo>
                <a:lnTo>
                  <a:pt x="4359085" y="5536972"/>
                </a:lnTo>
                <a:cubicBezTo>
                  <a:pt x="4297515" y="5536972"/>
                  <a:pt x="4247604" y="5487061"/>
                  <a:pt x="4247604" y="5425491"/>
                </a:cubicBezTo>
                <a:lnTo>
                  <a:pt x="4247604" y="3674999"/>
                </a:lnTo>
                <a:cubicBezTo>
                  <a:pt x="4247604" y="3613430"/>
                  <a:pt x="4297515" y="3563519"/>
                  <a:pt x="4359085" y="3563519"/>
                </a:cubicBezTo>
                <a:lnTo>
                  <a:pt x="4455173" y="3563519"/>
                </a:lnTo>
                <a:cubicBezTo>
                  <a:pt x="4516743" y="3563519"/>
                  <a:pt x="4566653" y="3613430"/>
                  <a:pt x="4566653" y="3674999"/>
                </a:cubicBezTo>
                <a:lnTo>
                  <a:pt x="4566653" y="542549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695" r="-25695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/>
          <p:nvPr/>
        </p:nvSpPr>
        <p:spPr>
          <a:xfrm>
            <a:off x="1632123" y="1282655"/>
            <a:ext cx="1297681" cy="1289095"/>
          </a:xfrm>
          <a:custGeom>
            <a:rect b="b" l="l" r="r" t="t"/>
            <a:pathLst>
              <a:path extrusionOk="0" h="2578190" w="2595362">
                <a:moveTo>
                  <a:pt x="0" y="0"/>
                </a:moveTo>
                <a:lnTo>
                  <a:pt x="2595363" y="0"/>
                </a:lnTo>
                <a:lnTo>
                  <a:pt x="2595363" y="2578190"/>
                </a:lnTo>
                <a:lnTo>
                  <a:pt x="0" y="2578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32" l="0" r="0" t="-332"/>
            </a:stretch>
          </a:blipFill>
          <a:ln>
            <a:noFill/>
          </a:ln>
        </p:spPr>
      </p:sp>
      <p:sp>
        <p:nvSpPr>
          <p:cNvPr id="288" name="Google Shape;288;p38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289" name="Google Shape;289;p38"/>
          <p:cNvSpPr/>
          <p:nvPr/>
        </p:nvSpPr>
        <p:spPr>
          <a:xfrm>
            <a:off x="5927215" y="1300170"/>
            <a:ext cx="2229447" cy="1254064"/>
          </a:xfrm>
          <a:custGeom>
            <a:rect b="b" l="l" r="r" t="t"/>
            <a:pathLst>
              <a:path extrusionOk="0" h="2508127" w="4458893">
                <a:moveTo>
                  <a:pt x="0" y="0"/>
                </a:moveTo>
                <a:lnTo>
                  <a:pt x="4458892" y="0"/>
                </a:lnTo>
                <a:lnTo>
                  <a:pt x="4458892" y="2508127"/>
                </a:lnTo>
                <a:lnTo>
                  <a:pt x="0" y="2508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8"/>
          <p:cNvSpPr txBox="1"/>
          <p:nvPr/>
        </p:nvSpPr>
        <p:spPr>
          <a:xfrm>
            <a:off x="4569619" y="2326163"/>
            <a:ext cx="4763" cy="443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1273267" y="2523199"/>
            <a:ext cx="2015394" cy="1707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22,98€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*dont 4,40€ de frais de livraison</a:t>
            </a:r>
            <a:endParaRPr sz="700"/>
          </a:p>
          <a:p>
            <a:pPr indent="0" lvl="0" marL="0" marR="0" rtl="0" algn="ctr">
              <a:lnSpc>
                <a:spcPct val="615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6189936" y="2570639"/>
            <a:ext cx="1979303" cy="969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24,31€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*dont 2,23€ de frais de livraison</a:t>
            </a:r>
            <a:endParaRPr sz="700"/>
          </a:p>
        </p:txBody>
      </p:sp>
      <p:sp>
        <p:nvSpPr>
          <p:cNvPr id="293" name="Google Shape;293;p38"/>
          <p:cNvSpPr txBox="1"/>
          <p:nvPr/>
        </p:nvSpPr>
        <p:spPr>
          <a:xfrm>
            <a:off x="3271958" y="766399"/>
            <a:ext cx="2604848" cy="306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PANIER MOYEN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9"/>
          <p:cNvPicPr preferRelativeResize="0"/>
          <p:nvPr/>
        </p:nvPicPr>
        <p:blipFill rotWithShape="1">
          <a:blip r:embed="rId3">
            <a:alphaModFix/>
          </a:blip>
          <a:srcRect b="0" l="23619" r="0" t="0"/>
          <a:stretch/>
        </p:blipFill>
        <p:spPr>
          <a:xfrm>
            <a:off x="560744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9"/>
          <p:cNvPicPr preferRelativeResize="0"/>
          <p:nvPr/>
        </p:nvPicPr>
        <p:blipFill rotWithShape="1">
          <a:blip r:embed="rId4">
            <a:alphaModFix/>
          </a:blip>
          <a:srcRect b="0" l="16901" r="16901" t="0"/>
          <a:stretch/>
        </p:blipFill>
        <p:spPr>
          <a:xfrm>
            <a:off x="3009236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/>
          <p:nvPr/>
        </p:nvSpPr>
        <p:spPr>
          <a:xfrm>
            <a:off x="1236109" y="3831263"/>
            <a:ext cx="3273060" cy="993481"/>
          </a:xfrm>
          <a:custGeom>
            <a:rect b="b" l="l" r="r" t="t"/>
            <a:pathLst>
              <a:path extrusionOk="0" h="672133" w="2214367">
                <a:moveTo>
                  <a:pt x="0" y="0"/>
                </a:moveTo>
                <a:lnTo>
                  <a:pt x="2214367" y="0"/>
                </a:lnTo>
                <a:lnTo>
                  <a:pt x="2214367" y="672133"/>
                </a:lnTo>
                <a:lnTo>
                  <a:pt x="0" y="672133"/>
                </a:lnTo>
                <a:close/>
              </a:path>
            </a:pathLst>
          </a:custGeom>
          <a:solidFill>
            <a:srgbClr val="22E39E">
              <a:alpha val="83921"/>
            </a:srgbClr>
          </a:solidFill>
          <a:ln>
            <a:noFill/>
          </a:ln>
        </p:spPr>
      </p:sp>
      <p:sp>
        <p:nvSpPr>
          <p:cNvPr id="301" name="Google Shape;301;p39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302" name="Google Shape;302;p39"/>
          <p:cNvSpPr txBox="1"/>
          <p:nvPr/>
        </p:nvSpPr>
        <p:spPr>
          <a:xfrm>
            <a:off x="560744" y="977362"/>
            <a:ext cx="2963564" cy="44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22E39E"/>
                </a:solidFill>
                <a:latin typeface="Poppins"/>
                <a:ea typeface="Poppins"/>
                <a:cs typeface="Poppins"/>
                <a:sym typeface="Poppins"/>
              </a:rPr>
              <a:t>ÉTAPE</a:t>
            </a:r>
            <a:endParaRPr sz="700"/>
          </a:p>
        </p:txBody>
      </p:sp>
      <p:sp>
        <p:nvSpPr>
          <p:cNvPr id="303" name="Google Shape;303;p39"/>
          <p:cNvSpPr txBox="1"/>
          <p:nvPr/>
        </p:nvSpPr>
        <p:spPr>
          <a:xfrm>
            <a:off x="5773752" y="2143465"/>
            <a:ext cx="1031081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700"/>
          </a:p>
        </p:txBody>
      </p:sp>
      <p:sp>
        <p:nvSpPr>
          <p:cNvPr id="304" name="Google Shape;304;p39"/>
          <p:cNvSpPr txBox="1"/>
          <p:nvPr/>
        </p:nvSpPr>
        <p:spPr>
          <a:xfrm>
            <a:off x="5783896" y="2648147"/>
            <a:ext cx="2604848" cy="26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Profil type </a:t>
            </a:r>
            <a:endParaRPr sz="700"/>
          </a:p>
        </p:txBody>
      </p:sp>
      <p:sp>
        <p:nvSpPr>
          <p:cNvPr id="305" name="Google Shape;305;p39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306" name="Google Shape;306;p39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07" name="Google Shape;307;p39"/>
          <p:cNvSpPr/>
          <p:nvPr/>
        </p:nvSpPr>
        <p:spPr>
          <a:xfrm>
            <a:off x="1465388" y="3912677"/>
            <a:ext cx="2799762" cy="830654"/>
          </a:xfrm>
          <a:custGeom>
            <a:rect b="b" l="l" r="r" t="t"/>
            <a:pathLst>
              <a:path extrusionOk="0" h="1661308" w="5599524">
                <a:moveTo>
                  <a:pt x="0" y="0"/>
                </a:moveTo>
                <a:lnTo>
                  <a:pt x="5599524" y="0"/>
                </a:lnTo>
                <a:lnTo>
                  <a:pt x="5599524" y="1661308"/>
                </a:lnTo>
                <a:lnTo>
                  <a:pt x="0" y="166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6562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/>
          <p:nvPr/>
        </p:nvSpPr>
        <p:spPr>
          <a:xfrm>
            <a:off x="8406408" y="4273613"/>
            <a:ext cx="626632" cy="711074"/>
          </a:xfrm>
          <a:custGeom>
            <a:rect b="b" l="l" r="r" t="t"/>
            <a:pathLst>
              <a:path extrusionOk="0" h="1422147" w="1253263">
                <a:moveTo>
                  <a:pt x="0" y="0"/>
                </a:moveTo>
                <a:lnTo>
                  <a:pt x="1253263" y="0"/>
                </a:lnTo>
                <a:lnTo>
                  <a:pt x="1253263" y="1422148"/>
                </a:lnTo>
                <a:lnTo>
                  <a:pt x="0" y="142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313" name="Google Shape;313;p40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14" name="Google Shape;314;p40"/>
          <p:cNvSpPr/>
          <p:nvPr/>
        </p:nvSpPr>
        <p:spPr>
          <a:xfrm>
            <a:off x="6364414" y="44370"/>
            <a:ext cx="3273061" cy="993481"/>
          </a:xfrm>
          <a:custGeom>
            <a:rect b="b" l="l" r="r" t="t"/>
            <a:pathLst>
              <a:path extrusionOk="0" h="672133" w="2214367">
                <a:moveTo>
                  <a:pt x="0" y="0"/>
                </a:moveTo>
                <a:lnTo>
                  <a:pt x="2214367" y="0"/>
                </a:lnTo>
                <a:lnTo>
                  <a:pt x="2214367" y="672133"/>
                </a:lnTo>
                <a:lnTo>
                  <a:pt x="0" y="672133"/>
                </a:lnTo>
                <a:close/>
              </a:path>
            </a:pathLst>
          </a:custGeom>
          <a:solidFill>
            <a:srgbClr val="22E39E">
              <a:alpha val="75294"/>
            </a:srgbClr>
          </a:solidFill>
          <a:ln>
            <a:noFill/>
          </a:ln>
        </p:spPr>
      </p:sp>
      <p:sp>
        <p:nvSpPr>
          <p:cNvPr id="315" name="Google Shape;315;p40"/>
          <p:cNvSpPr/>
          <p:nvPr/>
        </p:nvSpPr>
        <p:spPr>
          <a:xfrm>
            <a:off x="0" y="3207258"/>
            <a:ext cx="225263" cy="2132710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316" name="Google Shape;316;p40"/>
          <p:cNvSpPr/>
          <p:nvPr/>
        </p:nvSpPr>
        <p:spPr>
          <a:xfrm>
            <a:off x="2850217" y="3135643"/>
            <a:ext cx="194156" cy="1493508"/>
          </a:xfrm>
          <a:custGeom>
            <a:rect b="b" l="l" r="r" t="t"/>
            <a:pathLst>
              <a:path extrusionOk="0" h="2987015" w="388312">
                <a:moveTo>
                  <a:pt x="0" y="0"/>
                </a:moveTo>
                <a:lnTo>
                  <a:pt x="388312" y="0"/>
                </a:lnTo>
                <a:lnTo>
                  <a:pt x="388312" y="2987015"/>
                </a:lnTo>
                <a:lnTo>
                  <a:pt x="0" y="2987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40"/>
          <p:cNvSpPr/>
          <p:nvPr/>
        </p:nvSpPr>
        <p:spPr>
          <a:xfrm>
            <a:off x="980377" y="1238813"/>
            <a:ext cx="4912817" cy="3034800"/>
          </a:xfrm>
          <a:custGeom>
            <a:rect b="b" l="l" r="r" t="t"/>
            <a:pathLst>
              <a:path extrusionOk="0" h="6069600" w="9825634">
                <a:moveTo>
                  <a:pt x="0" y="0"/>
                </a:moveTo>
                <a:lnTo>
                  <a:pt x="9825634" y="0"/>
                </a:lnTo>
                <a:lnTo>
                  <a:pt x="9825634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E1EEF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8" name="Google Shape;318;p40"/>
          <p:cNvSpPr txBox="1"/>
          <p:nvPr/>
        </p:nvSpPr>
        <p:spPr>
          <a:xfrm>
            <a:off x="6123399" y="2308873"/>
            <a:ext cx="2596325" cy="826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f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plus gros chiffre d’affaires est réalisé en Île-de-France</a:t>
            </a:r>
            <a:endParaRPr sz="700"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6698521" y="120831"/>
            <a:ext cx="1031081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700"/>
          </a:p>
        </p:txBody>
      </p:sp>
      <p:sp>
        <p:nvSpPr>
          <p:cNvPr id="320" name="Google Shape;320;p40"/>
          <p:cNvSpPr txBox="1"/>
          <p:nvPr/>
        </p:nvSpPr>
        <p:spPr>
          <a:xfrm>
            <a:off x="6698521" y="585289"/>
            <a:ext cx="2604848" cy="26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Profil type 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/>
          <p:nvPr/>
        </p:nvSpPr>
        <p:spPr>
          <a:xfrm>
            <a:off x="0" y="216226"/>
            <a:ext cx="1586824" cy="596249"/>
          </a:xfrm>
          <a:custGeom>
            <a:rect b="b" l="l" r="r" t="t"/>
            <a:pathLst>
              <a:path extrusionOk="0" h="1192497" w="3173647">
                <a:moveTo>
                  <a:pt x="0" y="0"/>
                </a:moveTo>
                <a:lnTo>
                  <a:pt x="3173647" y="0"/>
                </a:lnTo>
                <a:lnTo>
                  <a:pt x="3173647" y="1192496"/>
                </a:lnTo>
                <a:lnTo>
                  <a:pt x="0" y="1192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26" name="Google Shape;326;p41"/>
          <p:cNvSpPr/>
          <p:nvPr/>
        </p:nvSpPr>
        <p:spPr>
          <a:xfrm>
            <a:off x="8316334" y="3918077"/>
            <a:ext cx="626632" cy="711074"/>
          </a:xfrm>
          <a:custGeom>
            <a:rect b="b" l="l" r="r" t="t"/>
            <a:pathLst>
              <a:path extrusionOk="0" h="1422147" w="1253263">
                <a:moveTo>
                  <a:pt x="0" y="0"/>
                </a:moveTo>
                <a:lnTo>
                  <a:pt x="1253264" y="0"/>
                </a:lnTo>
                <a:lnTo>
                  <a:pt x="1253264" y="1422147"/>
                </a:lnTo>
                <a:lnTo>
                  <a:pt x="0" y="1422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327" name="Google Shape;327;p41"/>
          <p:cNvSpPr/>
          <p:nvPr/>
        </p:nvSpPr>
        <p:spPr>
          <a:xfrm>
            <a:off x="693766" y="1221058"/>
            <a:ext cx="5886360" cy="3328838"/>
          </a:xfrm>
          <a:custGeom>
            <a:rect b="b" l="l" r="r" t="t"/>
            <a:pathLst>
              <a:path extrusionOk="0" h="6657676" w="11772720">
                <a:moveTo>
                  <a:pt x="0" y="0"/>
                </a:moveTo>
                <a:lnTo>
                  <a:pt x="11772720" y="0"/>
                </a:lnTo>
                <a:lnTo>
                  <a:pt x="11772720" y="6657677"/>
                </a:lnTo>
                <a:lnTo>
                  <a:pt x="0" y="6657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E1EEF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28" name="Google Shape;328;p41"/>
          <p:cNvSpPr txBox="1"/>
          <p:nvPr/>
        </p:nvSpPr>
        <p:spPr>
          <a:xfrm>
            <a:off x="6666987" y="2148840"/>
            <a:ext cx="2596324" cy="826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f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plus gros chiffre d’affaires est réalisé à Paris </a:t>
            </a:r>
            <a:endParaRPr sz="700"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0" y="3286860"/>
            <a:ext cx="225263" cy="2132710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/>
        </p:nvSpPr>
        <p:spPr>
          <a:xfrm>
            <a:off x="8316334" y="4273613"/>
            <a:ext cx="626632" cy="711074"/>
          </a:xfrm>
          <a:custGeom>
            <a:rect b="b" l="l" r="r" t="t"/>
            <a:pathLst>
              <a:path extrusionOk="0" h="1422147" w="1253263">
                <a:moveTo>
                  <a:pt x="0" y="0"/>
                </a:moveTo>
                <a:lnTo>
                  <a:pt x="1253264" y="0"/>
                </a:lnTo>
                <a:lnTo>
                  <a:pt x="1253264" y="1422148"/>
                </a:lnTo>
                <a:lnTo>
                  <a:pt x="0" y="142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335" name="Google Shape;335;p42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36" name="Google Shape;336;p42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337" name="Google Shape;337;p42"/>
          <p:cNvSpPr/>
          <p:nvPr/>
        </p:nvSpPr>
        <p:spPr>
          <a:xfrm>
            <a:off x="461115" y="739230"/>
            <a:ext cx="6480336" cy="3665228"/>
          </a:xfrm>
          <a:custGeom>
            <a:rect b="b" l="l" r="r" t="t"/>
            <a:pathLst>
              <a:path extrusionOk="0" h="7330455" w="12960673">
                <a:moveTo>
                  <a:pt x="0" y="0"/>
                </a:moveTo>
                <a:lnTo>
                  <a:pt x="12960673" y="0"/>
                </a:lnTo>
                <a:lnTo>
                  <a:pt x="12960673" y="7330456"/>
                </a:lnTo>
                <a:lnTo>
                  <a:pt x="0" y="7330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36" r="0" t="0"/>
            </a:stretch>
          </a:blipFill>
          <a:ln cap="sq" cmpd="sng" w="38100">
            <a:solidFill>
              <a:srgbClr val="E1EEF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8" name="Google Shape;338;p42"/>
          <p:cNvSpPr txBox="1"/>
          <p:nvPr/>
        </p:nvSpPr>
        <p:spPr>
          <a:xfrm>
            <a:off x="6547675" y="1963199"/>
            <a:ext cx="2395291" cy="50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1" marL="31750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f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 Y : 30 - 44 ans </a:t>
            </a:r>
            <a:endParaRPr sz="700"/>
          </a:p>
          <a:p>
            <a:pPr indent="-152400" lvl="1" marL="31750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f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 Z : 14 - 29 ans 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/>
          <p:nvPr/>
        </p:nvSpPr>
        <p:spPr>
          <a:xfrm flipH="1" rot="-600773">
            <a:off x="2359726" y="3291848"/>
            <a:ext cx="552553" cy="542883"/>
          </a:xfrm>
          <a:custGeom>
            <a:rect b="b" l="l" r="r" t="t"/>
            <a:pathLst>
              <a:path extrusionOk="0" h="1085766" w="1105105">
                <a:moveTo>
                  <a:pt x="1105105" y="0"/>
                </a:moveTo>
                <a:lnTo>
                  <a:pt x="0" y="0"/>
                </a:lnTo>
                <a:lnTo>
                  <a:pt x="0" y="1085766"/>
                </a:lnTo>
                <a:lnTo>
                  <a:pt x="1105105" y="1085766"/>
                </a:lnTo>
                <a:lnTo>
                  <a:pt x="110510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43"/>
          <p:cNvSpPr/>
          <p:nvPr/>
        </p:nvSpPr>
        <p:spPr>
          <a:xfrm>
            <a:off x="0" y="3023121"/>
            <a:ext cx="225263" cy="2120379"/>
          </a:xfrm>
          <a:custGeom>
            <a:rect b="b" l="l" r="r" t="t"/>
            <a:pathLst>
              <a:path extrusionOk="0" h="1434528" w="152400">
                <a:moveTo>
                  <a:pt x="0" y="0"/>
                </a:moveTo>
                <a:lnTo>
                  <a:pt x="152400" y="0"/>
                </a:lnTo>
                <a:lnTo>
                  <a:pt x="152400" y="1434528"/>
                </a:lnTo>
                <a:lnTo>
                  <a:pt x="0" y="1434528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345" name="Google Shape;345;p43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346" name="Google Shape;346;p43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47" name="Google Shape;347;p43"/>
          <p:cNvSpPr/>
          <p:nvPr/>
        </p:nvSpPr>
        <p:spPr>
          <a:xfrm>
            <a:off x="514350" y="799737"/>
            <a:ext cx="5830741" cy="3283575"/>
          </a:xfrm>
          <a:custGeom>
            <a:rect b="b" l="l" r="r" t="t"/>
            <a:pathLst>
              <a:path extrusionOk="0" h="6567149" w="11661481">
                <a:moveTo>
                  <a:pt x="0" y="0"/>
                </a:moveTo>
                <a:lnTo>
                  <a:pt x="11661481" y="0"/>
                </a:lnTo>
                <a:lnTo>
                  <a:pt x="11661481" y="6567148"/>
                </a:lnTo>
                <a:lnTo>
                  <a:pt x="0" y="6567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43"/>
          <p:cNvSpPr txBox="1"/>
          <p:nvPr/>
        </p:nvSpPr>
        <p:spPr>
          <a:xfrm>
            <a:off x="6221002" y="1854045"/>
            <a:ext cx="2922998" cy="933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1" marL="29210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f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génération Y et la génération Z préfèrent la nourriture North American (McDo, KFC...)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FFB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3530043" y="0"/>
            <a:ext cx="1258605" cy="5143500"/>
          </a:xfrm>
          <a:custGeom>
            <a:rect b="b" l="l" r="r" t="t"/>
            <a:pathLst>
              <a:path extrusionOk="0" h="3479800" w="851501">
                <a:moveTo>
                  <a:pt x="0" y="0"/>
                </a:moveTo>
                <a:lnTo>
                  <a:pt x="851501" y="0"/>
                </a:lnTo>
                <a:lnTo>
                  <a:pt x="85150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138" name="Google Shape;138;p26"/>
          <p:cNvSpPr txBox="1"/>
          <p:nvPr/>
        </p:nvSpPr>
        <p:spPr>
          <a:xfrm>
            <a:off x="5201422" y="1069022"/>
            <a:ext cx="3562800" cy="3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Notre objectif :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Définir la stratégie de pénétration de marché de Bolt Food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411991" y="1362933"/>
            <a:ext cx="2874950" cy="2724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FOXINTELLIGENCE</a:t>
            </a:r>
            <a:r>
              <a:rPr b="0" i="0" lang="fr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est une société de technologie française fondée en 2016. Ils travaillent avec les gestionnaires, C-level et les dirigeants de sociétés de vente au détail pour les aider à prendre de meilleures décisions fondées sur les données.</a:t>
            </a:r>
            <a:endParaRPr sz="700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FOXINTELLIGENCE</a:t>
            </a:r>
            <a:r>
              <a:rPr b="0" i="0" lang="fr" sz="1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résout un problème majeur : leurs clients ne sont plus numériquement aveugles et peuvent compter sur le réel des faits pour évaluer leur rendement.</a:t>
            </a:r>
            <a:endParaRPr sz="700"/>
          </a:p>
        </p:txBody>
      </p:sp>
      <p:sp>
        <p:nvSpPr>
          <p:cNvPr id="140" name="Google Shape;140;p26"/>
          <p:cNvSpPr/>
          <p:nvPr/>
        </p:nvSpPr>
        <p:spPr>
          <a:xfrm>
            <a:off x="8374174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141" name="Google Shape;141;p26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/>
          <p:nvPr/>
        </p:nvSpPr>
        <p:spPr>
          <a:xfrm>
            <a:off x="0" y="7638"/>
            <a:ext cx="1586824" cy="596249"/>
          </a:xfrm>
          <a:custGeom>
            <a:rect b="b" l="l" r="r" t="t"/>
            <a:pathLst>
              <a:path extrusionOk="0" h="1192497" w="3173647">
                <a:moveTo>
                  <a:pt x="0" y="0"/>
                </a:moveTo>
                <a:lnTo>
                  <a:pt x="3173647" y="0"/>
                </a:lnTo>
                <a:lnTo>
                  <a:pt x="3173647" y="1192497"/>
                </a:lnTo>
                <a:lnTo>
                  <a:pt x="0" y="1192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54" name="Google Shape;354;p44"/>
          <p:cNvSpPr/>
          <p:nvPr/>
        </p:nvSpPr>
        <p:spPr>
          <a:xfrm>
            <a:off x="8506503" y="4273613"/>
            <a:ext cx="626632" cy="711074"/>
          </a:xfrm>
          <a:custGeom>
            <a:rect b="b" l="l" r="r" t="t"/>
            <a:pathLst>
              <a:path extrusionOk="0" h="1422147" w="1253263">
                <a:moveTo>
                  <a:pt x="0" y="0"/>
                </a:moveTo>
                <a:lnTo>
                  <a:pt x="1253263" y="0"/>
                </a:lnTo>
                <a:lnTo>
                  <a:pt x="1253263" y="1422148"/>
                </a:lnTo>
                <a:lnTo>
                  <a:pt x="0" y="142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355" name="Google Shape;355;p44"/>
          <p:cNvSpPr/>
          <p:nvPr/>
        </p:nvSpPr>
        <p:spPr>
          <a:xfrm>
            <a:off x="-7563" y="3340247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356" name="Google Shape;356;p44"/>
          <p:cNvSpPr/>
          <p:nvPr/>
        </p:nvSpPr>
        <p:spPr>
          <a:xfrm>
            <a:off x="600397" y="927376"/>
            <a:ext cx="6246299" cy="3479228"/>
          </a:xfrm>
          <a:custGeom>
            <a:rect b="b" l="l" r="r" t="t"/>
            <a:pathLst>
              <a:path extrusionOk="0" h="6958455" w="12492597">
                <a:moveTo>
                  <a:pt x="0" y="0"/>
                </a:moveTo>
                <a:lnTo>
                  <a:pt x="12492597" y="0"/>
                </a:lnTo>
                <a:lnTo>
                  <a:pt x="12492597" y="6958455"/>
                </a:lnTo>
                <a:lnTo>
                  <a:pt x="0" y="6958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97" l="-527" r="-924" t="-710"/>
            </a:stretch>
          </a:blipFill>
          <a:ln cap="sq" cmpd="sng" w="38100">
            <a:solidFill>
              <a:srgbClr val="E1EEF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57" name="Google Shape;357;p44"/>
          <p:cNvSpPr txBox="1"/>
          <p:nvPr/>
        </p:nvSpPr>
        <p:spPr>
          <a:xfrm>
            <a:off x="6536810" y="2148840"/>
            <a:ext cx="2596325" cy="826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f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Augmentation du nombre de commandes le week-end avec un pic le dimanche. 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363" name="Google Shape;363;p45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364" name="Google Shape;364;p45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65" name="Google Shape;365;p45"/>
          <p:cNvSpPr/>
          <p:nvPr/>
        </p:nvSpPr>
        <p:spPr>
          <a:xfrm>
            <a:off x="335014" y="894594"/>
            <a:ext cx="6011628" cy="3379036"/>
          </a:xfrm>
          <a:custGeom>
            <a:rect b="b" l="l" r="r" t="t"/>
            <a:pathLst>
              <a:path extrusionOk="0" h="6758071" w="12023255">
                <a:moveTo>
                  <a:pt x="0" y="0"/>
                </a:moveTo>
                <a:lnTo>
                  <a:pt x="12023254" y="0"/>
                </a:lnTo>
                <a:lnTo>
                  <a:pt x="12023254" y="6758071"/>
                </a:lnTo>
                <a:lnTo>
                  <a:pt x="0" y="6758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E1EEF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66" name="Google Shape;366;p45"/>
          <p:cNvSpPr txBox="1"/>
          <p:nvPr/>
        </p:nvSpPr>
        <p:spPr>
          <a:xfrm>
            <a:off x="6652423" y="1966891"/>
            <a:ext cx="2283009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f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pic de commande démarre à 19h et atteint son max à 21h</a:t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Google Shape;371;p46"/>
          <p:cNvGraphicFramePr/>
          <p:nvPr/>
        </p:nvGraphicFramePr>
        <p:xfrm>
          <a:off x="648708" y="10651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{E0FC4A16-5777-4223-BD43-F60E1813874B}</a:tableStyleId>
              </a:tblPr>
              <a:tblGrid>
                <a:gridCol w="2151775"/>
                <a:gridCol w="2079850"/>
              </a:tblGrid>
              <a:tr h="88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PANIER MOYEN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23,46€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</a:tr>
              <a:tr h="62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GENRE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HOMME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</a:tr>
              <a:tr h="603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ÂGE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 Y : 30 - 44 ans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</a:tr>
              <a:tr h="56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LIEU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PARIS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</a:tr>
              <a:tr h="600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JOUR DE COMMANDE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DIMANCHE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</a:tr>
              <a:tr h="55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HEURE DE COMMANDE 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19H - 21H</a:t>
                      </a:r>
                      <a:endParaRPr sz="600" u="none" cap="none" strike="noStrike"/>
                    </a:p>
                  </a:txBody>
                  <a:tcPr marT="94175" marB="94175" marR="94175" marL="94175" anchor="ctr">
                    <a:lnL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98"/>
                    </a:solidFill>
                  </a:tcPr>
                </a:tc>
              </a:tr>
            </a:tbl>
          </a:graphicData>
        </a:graphic>
      </p:graphicFrame>
      <p:sp>
        <p:nvSpPr>
          <p:cNvPr id="372" name="Google Shape;372;p46"/>
          <p:cNvSpPr/>
          <p:nvPr/>
        </p:nvSpPr>
        <p:spPr>
          <a:xfrm>
            <a:off x="4704388" y="2390120"/>
            <a:ext cx="3519248" cy="3127732"/>
          </a:xfrm>
          <a:custGeom>
            <a:rect b="b" l="l" r="r" t="t"/>
            <a:pathLst>
              <a:path extrusionOk="0" h="6255463" w="7038495">
                <a:moveTo>
                  <a:pt x="0" y="0"/>
                </a:moveTo>
                <a:lnTo>
                  <a:pt x="7038495" y="0"/>
                </a:lnTo>
                <a:lnTo>
                  <a:pt x="7038495" y="6255463"/>
                </a:lnTo>
                <a:lnTo>
                  <a:pt x="0" y="6255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46"/>
          <p:cNvSpPr/>
          <p:nvPr/>
        </p:nvSpPr>
        <p:spPr>
          <a:xfrm>
            <a:off x="6759899" y="2007265"/>
            <a:ext cx="2524427" cy="3321616"/>
          </a:xfrm>
          <a:custGeom>
            <a:rect b="b" l="l" r="r" t="t"/>
            <a:pathLst>
              <a:path extrusionOk="0" h="6643231" w="5048855">
                <a:moveTo>
                  <a:pt x="0" y="0"/>
                </a:moveTo>
                <a:lnTo>
                  <a:pt x="5048856" y="0"/>
                </a:lnTo>
                <a:lnTo>
                  <a:pt x="5048856" y="6643230"/>
                </a:lnTo>
                <a:lnTo>
                  <a:pt x="0" y="6643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46"/>
          <p:cNvSpPr/>
          <p:nvPr/>
        </p:nvSpPr>
        <p:spPr>
          <a:xfrm>
            <a:off x="0" y="7638"/>
            <a:ext cx="1586824" cy="596249"/>
          </a:xfrm>
          <a:custGeom>
            <a:rect b="b" l="l" r="r" t="t"/>
            <a:pathLst>
              <a:path extrusionOk="0" h="1192497" w="3173647">
                <a:moveTo>
                  <a:pt x="0" y="0"/>
                </a:moveTo>
                <a:lnTo>
                  <a:pt x="3173647" y="0"/>
                </a:lnTo>
                <a:lnTo>
                  <a:pt x="3173647" y="1192497"/>
                </a:lnTo>
                <a:lnTo>
                  <a:pt x="0" y="1192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75" name="Google Shape;375;p46"/>
          <p:cNvSpPr txBox="1"/>
          <p:nvPr/>
        </p:nvSpPr>
        <p:spPr>
          <a:xfrm>
            <a:off x="5097504" y="191463"/>
            <a:ext cx="3865067" cy="103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61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Profil type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7"/>
          <p:cNvPicPr preferRelativeResize="0"/>
          <p:nvPr/>
        </p:nvPicPr>
        <p:blipFill rotWithShape="1">
          <a:blip r:embed="rId3">
            <a:alphaModFix/>
          </a:blip>
          <a:srcRect b="0" l="23619" r="0" t="0"/>
          <a:stretch/>
        </p:blipFill>
        <p:spPr>
          <a:xfrm>
            <a:off x="560744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7"/>
          <p:cNvPicPr preferRelativeResize="0"/>
          <p:nvPr/>
        </p:nvPicPr>
        <p:blipFill rotWithShape="1">
          <a:blip r:embed="rId4">
            <a:alphaModFix/>
          </a:blip>
          <a:srcRect b="0" l="16901" r="16901" t="0"/>
          <a:stretch/>
        </p:blipFill>
        <p:spPr>
          <a:xfrm>
            <a:off x="3009236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7"/>
          <p:cNvSpPr/>
          <p:nvPr/>
        </p:nvSpPr>
        <p:spPr>
          <a:xfrm>
            <a:off x="1236109" y="3831263"/>
            <a:ext cx="3273060" cy="993481"/>
          </a:xfrm>
          <a:custGeom>
            <a:rect b="b" l="l" r="r" t="t"/>
            <a:pathLst>
              <a:path extrusionOk="0" h="672133" w="2214367">
                <a:moveTo>
                  <a:pt x="0" y="0"/>
                </a:moveTo>
                <a:lnTo>
                  <a:pt x="2214367" y="0"/>
                </a:lnTo>
                <a:lnTo>
                  <a:pt x="2214367" y="672133"/>
                </a:lnTo>
                <a:lnTo>
                  <a:pt x="0" y="672133"/>
                </a:lnTo>
                <a:close/>
              </a:path>
            </a:pathLst>
          </a:custGeom>
          <a:solidFill>
            <a:srgbClr val="22E39E">
              <a:alpha val="83921"/>
            </a:srgbClr>
          </a:solidFill>
          <a:ln>
            <a:noFill/>
          </a:ln>
        </p:spPr>
      </p:sp>
      <p:sp>
        <p:nvSpPr>
          <p:cNvPr id="383" name="Google Shape;383;p47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384" name="Google Shape;384;p47"/>
          <p:cNvSpPr txBox="1"/>
          <p:nvPr/>
        </p:nvSpPr>
        <p:spPr>
          <a:xfrm>
            <a:off x="560744" y="977362"/>
            <a:ext cx="2963564" cy="44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22E39E"/>
                </a:solidFill>
                <a:latin typeface="Poppins"/>
                <a:ea typeface="Poppins"/>
                <a:cs typeface="Poppins"/>
                <a:sym typeface="Poppins"/>
              </a:rPr>
              <a:t>ÉTAPE</a:t>
            </a:r>
            <a:endParaRPr sz="700"/>
          </a:p>
        </p:txBody>
      </p:sp>
      <p:sp>
        <p:nvSpPr>
          <p:cNvPr id="385" name="Google Shape;385;p47"/>
          <p:cNvSpPr txBox="1"/>
          <p:nvPr/>
        </p:nvSpPr>
        <p:spPr>
          <a:xfrm>
            <a:off x="5783896" y="3138463"/>
            <a:ext cx="1031081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700"/>
          </a:p>
        </p:txBody>
      </p:sp>
      <p:sp>
        <p:nvSpPr>
          <p:cNvPr id="386" name="Google Shape;386;p47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387" name="Google Shape;387;p47"/>
          <p:cNvSpPr txBox="1"/>
          <p:nvPr/>
        </p:nvSpPr>
        <p:spPr>
          <a:xfrm>
            <a:off x="5783896" y="3627562"/>
            <a:ext cx="2604848" cy="53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Conclusions &amp; recommandations</a:t>
            </a:r>
            <a:endParaRPr sz="700"/>
          </a:p>
        </p:txBody>
      </p:sp>
      <p:sp>
        <p:nvSpPr>
          <p:cNvPr id="388" name="Google Shape;388;p47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89" name="Google Shape;389;p47"/>
          <p:cNvSpPr/>
          <p:nvPr/>
        </p:nvSpPr>
        <p:spPr>
          <a:xfrm>
            <a:off x="1465388" y="3912677"/>
            <a:ext cx="2799762" cy="830654"/>
          </a:xfrm>
          <a:custGeom>
            <a:rect b="b" l="l" r="r" t="t"/>
            <a:pathLst>
              <a:path extrusionOk="0" h="1661308" w="5599524">
                <a:moveTo>
                  <a:pt x="0" y="0"/>
                </a:moveTo>
                <a:lnTo>
                  <a:pt x="5599524" y="0"/>
                </a:lnTo>
                <a:lnTo>
                  <a:pt x="5599524" y="1661308"/>
                </a:lnTo>
                <a:lnTo>
                  <a:pt x="0" y="166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6562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395" name="Google Shape;395;p48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396" name="Google Shape;396;p48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397" name="Google Shape;397;p48"/>
          <p:cNvSpPr/>
          <p:nvPr/>
        </p:nvSpPr>
        <p:spPr>
          <a:xfrm>
            <a:off x="6194469" y="2921527"/>
            <a:ext cx="864549" cy="2221974"/>
          </a:xfrm>
          <a:custGeom>
            <a:rect b="b" l="l" r="r" t="t"/>
            <a:pathLst>
              <a:path extrusionOk="0" h="4443947" w="1729099">
                <a:moveTo>
                  <a:pt x="0" y="0"/>
                </a:moveTo>
                <a:lnTo>
                  <a:pt x="1729099" y="0"/>
                </a:lnTo>
                <a:lnTo>
                  <a:pt x="1729099" y="4443947"/>
                </a:lnTo>
                <a:lnTo>
                  <a:pt x="0" y="4443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48"/>
          <p:cNvSpPr txBox="1"/>
          <p:nvPr/>
        </p:nvSpPr>
        <p:spPr>
          <a:xfrm>
            <a:off x="667603" y="2467753"/>
            <a:ext cx="7198936" cy="2516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1" marL="34290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 données sur Just Eat.</a:t>
            </a:r>
            <a:endParaRPr sz="700"/>
          </a:p>
          <a:p>
            <a:pPr indent="0" lvl="0" marL="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1" marL="34290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Nous n’avons pas d’id client dans le dataset.</a:t>
            </a:r>
            <a:endParaRPr sz="700"/>
          </a:p>
          <a:p>
            <a:pPr indent="0" lvl="0" marL="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1" marL="34290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Des infos manquantes sur la commande (ex : délai de livraison).</a:t>
            </a:r>
            <a:endParaRPr sz="700"/>
          </a:p>
          <a:p>
            <a:pPr indent="0" lvl="0" marL="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1" marL="34290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f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 données ne sont pas assez corrélées pour pouvoir prédire le chiffre d’affaires prévisionnel.</a:t>
            </a:r>
            <a:endParaRPr sz="700"/>
          </a:p>
          <a:p>
            <a:pPr indent="0" lvl="0" marL="0" marR="0" rtl="0" algn="just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5785393" y="0"/>
            <a:ext cx="3356817" cy="3356817"/>
          </a:xfrm>
          <a:custGeom>
            <a:rect b="b" l="l" r="r" t="t"/>
            <a:pathLst>
              <a:path extrusionOk="0" h="6713633" w="6713633">
                <a:moveTo>
                  <a:pt x="0" y="0"/>
                </a:moveTo>
                <a:lnTo>
                  <a:pt x="6713633" y="0"/>
                </a:lnTo>
                <a:lnTo>
                  <a:pt x="6713633" y="6713633"/>
                </a:lnTo>
                <a:lnTo>
                  <a:pt x="0" y="6713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48"/>
          <p:cNvSpPr/>
          <p:nvPr/>
        </p:nvSpPr>
        <p:spPr>
          <a:xfrm>
            <a:off x="3869287" y="1233915"/>
            <a:ext cx="211646" cy="326048"/>
          </a:xfrm>
          <a:custGeom>
            <a:rect b="b" l="l" r="r" t="t"/>
            <a:pathLst>
              <a:path extrusionOk="0" h="652096" w="423291">
                <a:moveTo>
                  <a:pt x="0" y="0"/>
                </a:moveTo>
                <a:lnTo>
                  <a:pt x="423290" y="0"/>
                </a:lnTo>
                <a:lnTo>
                  <a:pt x="423290" y="652096"/>
                </a:lnTo>
                <a:lnTo>
                  <a:pt x="0" y="652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48"/>
          <p:cNvSpPr txBox="1"/>
          <p:nvPr/>
        </p:nvSpPr>
        <p:spPr>
          <a:xfrm>
            <a:off x="536399" y="1799383"/>
            <a:ext cx="5248994" cy="443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 limites de notre analyse :</a:t>
            </a:r>
            <a:endParaRPr sz="700"/>
          </a:p>
        </p:txBody>
      </p:sp>
      <p:sp>
        <p:nvSpPr>
          <p:cNvPr id="402" name="Google Shape;402;p48"/>
          <p:cNvSpPr/>
          <p:nvPr/>
        </p:nvSpPr>
        <p:spPr>
          <a:xfrm>
            <a:off x="-112165" y="720204"/>
            <a:ext cx="3273060" cy="993481"/>
          </a:xfrm>
          <a:custGeom>
            <a:rect b="b" l="l" r="r" t="t"/>
            <a:pathLst>
              <a:path extrusionOk="0" h="672133" w="2214367">
                <a:moveTo>
                  <a:pt x="0" y="0"/>
                </a:moveTo>
                <a:lnTo>
                  <a:pt x="2214367" y="0"/>
                </a:lnTo>
                <a:lnTo>
                  <a:pt x="2214367" y="672133"/>
                </a:lnTo>
                <a:lnTo>
                  <a:pt x="0" y="672133"/>
                </a:lnTo>
                <a:close/>
              </a:path>
            </a:pathLst>
          </a:custGeom>
          <a:solidFill>
            <a:srgbClr val="22E39E">
              <a:alpha val="75294"/>
            </a:srgbClr>
          </a:solidFill>
          <a:ln>
            <a:noFill/>
          </a:ln>
        </p:spPr>
      </p:sp>
      <p:sp>
        <p:nvSpPr>
          <p:cNvPr id="403" name="Google Shape;403;p48"/>
          <p:cNvSpPr txBox="1"/>
          <p:nvPr/>
        </p:nvSpPr>
        <p:spPr>
          <a:xfrm>
            <a:off x="152061" y="830516"/>
            <a:ext cx="1031081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700"/>
          </a:p>
        </p:txBody>
      </p:sp>
      <p:sp>
        <p:nvSpPr>
          <p:cNvPr id="404" name="Google Shape;404;p48"/>
          <p:cNvSpPr txBox="1"/>
          <p:nvPr/>
        </p:nvSpPr>
        <p:spPr>
          <a:xfrm>
            <a:off x="893163" y="931830"/>
            <a:ext cx="2604848" cy="53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Conclusions &amp; recommandations</a:t>
            </a:r>
            <a:endParaRPr sz="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/>
          <p:nvPr/>
        </p:nvSpPr>
        <p:spPr>
          <a:xfrm>
            <a:off x="0" y="7638"/>
            <a:ext cx="1586824" cy="596249"/>
          </a:xfrm>
          <a:custGeom>
            <a:rect b="b" l="l" r="r" t="t"/>
            <a:pathLst>
              <a:path extrusionOk="0" h="1192497" w="3173647">
                <a:moveTo>
                  <a:pt x="0" y="0"/>
                </a:moveTo>
                <a:lnTo>
                  <a:pt x="3173647" y="0"/>
                </a:lnTo>
                <a:lnTo>
                  <a:pt x="3173647" y="1192497"/>
                </a:lnTo>
                <a:lnTo>
                  <a:pt x="0" y="1192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410" name="Google Shape;410;p49"/>
          <p:cNvSpPr txBox="1"/>
          <p:nvPr/>
        </p:nvSpPr>
        <p:spPr>
          <a:xfrm>
            <a:off x="314720" y="423863"/>
            <a:ext cx="4257280" cy="528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Recommandations</a:t>
            </a:r>
            <a:endParaRPr sz="700"/>
          </a:p>
        </p:txBody>
      </p:sp>
      <p:sp>
        <p:nvSpPr>
          <p:cNvPr id="411" name="Google Shape;411;p49"/>
          <p:cNvSpPr/>
          <p:nvPr/>
        </p:nvSpPr>
        <p:spPr>
          <a:xfrm>
            <a:off x="314720" y="1564957"/>
            <a:ext cx="1020738" cy="783416"/>
          </a:xfrm>
          <a:custGeom>
            <a:rect b="b" l="l" r="r" t="t"/>
            <a:pathLst>
              <a:path extrusionOk="0" h="1566832" w="2041475">
                <a:moveTo>
                  <a:pt x="0" y="0"/>
                </a:moveTo>
                <a:lnTo>
                  <a:pt x="2041474" y="0"/>
                </a:lnTo>
                <a:lnTo>
                  <a:pt x="2041474" y="1566832"/>
                </a:lnTo>
                <a:lnTo>
                  <a:pt x="0" y="1566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49"/>
          <p:cNvSpPr/>
          <p:nvPr/>
        </p:nvSpPr>
        <p:spPr>
          <a:xfrm flipH="1">
            <a:off x="326294" y="3321844"/>
            <a:ext cx="934236" cy="701845"/>
          </a:xfrm>
          <a:custGeom>
            <a:rect b="b" l="l" r="r" t="t"/>
            <a:pathLst>
              <a:path extrusionOk="0" h="1403689" w="1868471">
                <a:moveTo>
                  <a:pt x="1868471" y="0"/>
                </a:moveTo>
                <a:lnTo>
                  <a:pt x="0" y="0"/>
                </a:lnTo>
                <a:lnTo>
                  <a:pt x="0" y="1403690"/>
                </a:lnTo>
                <a:lnTo>
                  <a:pt x="1868471" y="1403690"/>
                </a:lnTo>
                <a:lnTo>
                  <a:pt x="186847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49"/>
          <p:cNvSpPr/>
          <p:nvPr/>
        </p:nvSpPr>
        <p:spPr>
          <a:xfrm rot="5400000">
            <a:off x="4694773" y="1442184"/>
            <a:ext cx="731753" cy="977299"/>
          </a:xfrm>
          <a:custGeom>
            <a:rect b="b" l="l" r="r" t="t"/>
            <a:pathLst>
              <a:path extrusionOk="0" h="1954598" w="1463505">
                <a:moveTo>
                  <a:pt x="0" y="0"/>
                </a:moveTo>
                <a:lnTo>
                  <a:pt x="1463505" y="0"/>
                </a:lnTo>
                <a:lnTo>
                  <a:pt x="1463505" y="1954598"/>
                </a:lnTo>
                <a:lnTo>
                  <a:pt x="0" y="1954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49"/>
          <p:cNvSpPr/>
          <p:nvPr/>
        </p:nvSpPr>
        <p:spPr>
          <a:xfrm>
            <a:off x="4572000" y="3240273"/>
            <a:ext cx="1020738" cy="783416"/>
          </a:xfrm>
          <a:custGeom>
            <a:rect b="b" l="l" r="r" t="t"/>
            <a:pathLst>
              <a:path extrusionOk="0" h="1566832" w="2041475">
                <a:moveTo>
                  <a:pt x="0" y="0"/>
                </a:moveTo>
                <a:lnTo>
                  <a:pt x="2041475" y="0"/>
                </a:lnTo>
                <a:lnTo>
                  <a:pt x="2041475" y="1566832"/>
                </a:lnTo>
                <a:lnTo>
                  <a:pt x="0" y="1566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49"/>
          <p:cNvSpPr txBox="1"/>
          <p:nvPr/>
        </p:nvSpPr>
        <p:spPr>
          <a:xfrm>
            <a:off x="1573577" y="1743305"/>
            <a:ext cx="2596324" cy="103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f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Marché ouvert : 1/3 commande est effectuée par un utilisateur des deux plateformes</a:t>
            </a:r>
            <a:endParaRPr sz="700"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49"/>
          <p:cNvSpPr txBox="1"/>
          <p:nvPr/>
        </p:nvSpPr>
        <p:spPr>
          <a:xfrm>
            <a:off x="5939824" y="1717474"/>
            <a:ext cx="2596325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f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Cibler la gente féminine et la génération Z (14-29 étudiante et salariée) </a:t>
            </a:r>
            <a:endParaRPr sz="700"/>
          </a:p>
        </p:txBody>
      </p:sp>
      <p:sp>
        <p:nvSpPr>
          <p:cNvPr id="417" name="Google Shape;417;p49"/>
          <p:cNvSpPr txBox="1"/>
          <p:nvPr/>
        </p:nvSpPr>
        <p:spPr>
          <a:xfrm>
            <a:off x="1585150" y="3354632"/>
            <a:ext cx="2596325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f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S’implanter avant la période de pic (Août)</a:t>
            </a:r>
            <a:endParaRPr sz="700"/>
          </a:p>
        </p:txBody>
      </p:sp>
      <p:sp>
        <p:nvSpPr>
          <p:cNvPr id="418" name="Google Shape;418;p49"/>
          <p:cNvSpPr txBox="1"/>
          <p:nvPr/>
        </p:nvSpPr>
        <p:spPr>
          <a:xfrm>
            <a:off x="5983263" y="3339391"/>
            <a:ext cx="2596324" cy="826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f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S’offrir une collaboration avec une enseigne forte qui n’a pas de partenariat avec les concurrents</a:t>
            </a:r>
            <a:endParaRPr sz="700"/>
          </a:p>
        </p:txBody>
      </p:sp>
      <p:sp>
        <p:nvSpPr>
          <p:cNvPr id="419" name="Google Shape;419;p49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420" name="Google Shape;420;p49"/>
          <p:cNvSpPr/>
          <p:nvPr/>
        </p:nvSpPr>
        <p:spPr>
          <a:xfrm>
            <a:off x="8266285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50"/>
          <p:cNvGrpSpPr/>
          <p:nvPr/>
        </p:nvGrpSpPr>
        <p:grpSpPr>
          <a:xfrm>
            <a:off x="611102" y="1943503"/>
            <a:ext cx="3861498" cy="1098891"/>
            <a:chOff x="0" y="-28575"/>
            <a:chExt cx="1572155" cy="447398"/>
          </a:xfrm>
        </p:grpSpPr>
        <p:sp>
          <p:nvSpPr>
            <p:cNvPr id="426" name="Google Shape;426;p50"/>
            <p:cNvSpPr/>
            <p:nvPr/>
          </p:nvSpPr>
          <p:spPr>
            <a:xfrm>
              <a:off x="0" y="0"/>
              <a:ext cx="1572155" cy="418823"/>
            </a:xfrm>
            <a:custGeom>
              <a:rect b="b" l="l" r="r" t="t"/>
              <a:pathLst>
                <a:path extrusionOk="0" h="418823" w="1572155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88D2B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0"/>
            <p:cNvSpPr txBox="1"/>
            <p:nvPr/>
          </p:nvSpPr>
          <p:spPr>
            <a:xfrm>
              <a:off x="0" y="-28575"/>
              <a:ext cx="1572155" cy="447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-120650" lvl="1" marL="2413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64D"/>
                </a:buClr>
                <a:buSzPts val="1100"/>
                <a:buFont typeface="Arial"/>
                <a:buChar char="•"/>
              </a:pPr>
              <a:r>
                <a:rPr b="1" i="0" lang="fr" sz="11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Possibilité de suivre le modèle économique VTC </a:t>
              </a:r>
              <a:endParaRPr sz="700"/>
            </a:p>
            <a:p>
              <a:pPr indent="-120650" lvl="1" marL="2413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64D"/>
                </a:buClr>
                <a:buSzPts val="1100"/>
                <a:buFont typeface="Arial"/>
                <a:buChar char="•"/>
              </a:pPr>
              <a:r>
                <a:rPr b="1" i="0" lang="fr" sz="11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Démarcher clients VTC</a:t>
              </a:r>
              <a:endParaRPr sz="700"/>
            </a:p>
            <a:p>
              <a:pPr indent="-120650" lvl="1" marL="2413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64D"/>
                </a:buClr>
                <a:buSzPts val="1100"/>
                <a:buFont typeface="Arial"/>
                <a:buChar char="•"/>
              </a:pPr>
              <a:r>
                <a:rPr b="1" i="0" lang="fr" sz="11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Profil type parisien</a:t>
              </a:r>
              <a:endParaRPr sz="700"/>
            </a:p>
          </p:txBody>
        </p:sp>
      </p:grpSp>
      <p:sp>
        <p:nvSpPr>
          <p:cNvPr id="428" name="Google Shape;428;p50"/>
          <p:cNvSpPr txBox="1"/>
          <p:nvPr/>
        </p:nvSpPr>
        <p:spPr>
          <a:xfrm>
            <a:off x="1841856" y="339568"/>
            <a:ext cx="5261489" cy="528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Où s’implanter ? </a:t>
            </a:r>
            <a:endParaRPr sz="700"/>
          </a:p>
        </p:txBody>
      </p:sp>
      <p:sp>
        <p:nvSpPr>
          <p:cNvPr id="429" name="Google Shape;429;p50"/>
          <p:cNvSpPr txBox="1"/>
          <p:nvPr/>
        </p:nvSpPr>
        <p:spPr>
          <a:xfrm>
            <a:off x="6125213" y="3253587"/>
            <a:ext cx="1630259" cy="168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Inconvénients</a:t>
            </a:r>
            <a:endParaRPr sz="700"/>
          </a:p>
        </p:txBody>
      </p:sp>
      <p:grpSp>
        <p:nvGrpSpPr>
          <p:cNvPr id="430" name="Google Shape;430;p50"/>
          <p:cNvGrpSpPr/>
          <p:nvPr/>
        </p:nvGrpSpPr>
        <p:grpSpPr>
          <a:xfrm>
            <a:off x="611102" y="3402264"/>
            <a:ext cx="3861498" cy="1075496"/>
            <a:chOff x="0" y="-19050"/>
            <a:chExt cx="1572155" cy="437873"/>
          </a:xfrm>
        </p:grpSpPr>
        <p:sp>
          <p:nvSpPr>
            <p:cNvPr id="431" name="Google Shape;431;p50"/>
            <p:cNvSpPr/>
            <p:nvPr/>
          </p:nvSpPr>
          <p:spPr>
            <a:xfrm>
              <a:off x="0" y="0"/>
              <a:ext cx="1572155" cy="418823"/>
            </a:xfrm>
            <a:custGeom>
              <a:rect b="b" l="l" r="r" t="t"/>
              <a:pathLst>
                <a:path extrusionOk="0" h="418823" w="1572155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D9865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0"/>
            <p:cNvSpPr txBox="1"/>
            <p:nvPr/>
          </p:nvSpPr>
          <p:spPr>
            <a:xfrm>
              <a:off x="0" y="-19050"/>
              <a:ext cx="1572155" cy="437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-127000" lvl="1" marL="2540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64D"/>
                </a:buClr>
                <a:buSzPts val="1200"/>
                <a:buFont typeface="Arial"/>
                <a:buChar char="•"/>
              </a:pPr>
              <a:r>
                <a:rPr b="1" i="0" lang="fr" sz="12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Forte concurrence </a:t>
              </a:r>
              <a:endParaRPr sz="700"/>
            </a:p>
            <a:p>
              <a:pPr indent="-127000" lvl="1" marL="2540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64D"/>
                </a:buClr>
                <a:buSzPts val="1200"/>
                <a:buFont typeface="Arial"/>
                <a:buChar char="•"/>
              </a:pPr>
              <a:r>
                <a:rPr b="1" i="0" lang="fr" sz="12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Réglementation stricte </a:t>
              </a:r>
              <a:endParaRPr sz="700"/>
            </a:p>
          </p:txBody>
        </p:sp>
      </p:grpSp>
      <p:grpSp>
        <p:nvGrpSpPr>
          <p:cNvPr id="433" name="Google Shape;433;p50"/>
          <p:cNvGrpSpPr/>
          <p:nvPr/>
        </p:nvGrpSpPr>
        <p:grpSpPr>
          <a:xfrm>
            <a:off x="4662472" y="1966898"/>
            <a:ext cx="3861498" cy="1075496"/>
            <a:chOff x="0" y="-19050"/>
            <a:chExt cx="1572155" cy="437873"/>
          </a:xfrm>
        </p:grpSpPr>
        <p:sp>
          <p:nvSpPr>
            <p:cNvPr id="434" name="Google Shape;434;p50"/>
            <p:cNvSpPr/>
            <p:nvPr/>
          </p:nvSpPr>
          <p:spPr>
            <a:xfrm>
              <a:off x="0" y="0"/>
              <a:ext cx="1572155" cy="418823"/>
            </a:xfrm>
            <a:custGeom>
              <a:rect b="b" l="l" r="r" t="t"/>
              <a:pathLst>
                <a:path extrusionOk="0" h="418823" w="1572155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88D2B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 txBox="1"/>
            <p:nvPr/>
          </p:nvSpPr>
          <p:spPr>
            <a:xfrm>
              <a:off x="0" y="-19050"/>
              <a:ext cx="1572155" cy="437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-127000" lvl="1" marL="2540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64D"/>
                </a:buClr>
                <a:buSzPts val="1200"/>
                <a:buFont typeface="Arial"/>
                <a:buChar char="•"/>
              </a:pPr>
              <a:r>
                <a:rPr b="1" i="0" lang="fr" sz="12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Moins de concurrence </a:t>
              </a:r>
              <a:endParaRPr sz="700"/>
            </a:p>
            <a:p>
              <a:pPr indent="-127000" lvl="1" marL="2540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64D"/>
                </a:buClr>
                <a:buSzPts val="1200"/>
                <a:buFont typeface="Arial"/>
                <a:buChar char="•"/>
              </a:pPr>
              <a:r>
                <a:rPr b="1" i="0" lang="fr" sz="12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Facilité de pén</a:t>
              </a:r>
              <a:r>
                <a:rPr b="1" lang="fr" sz="1200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é</a:t>
              </a:r>
              <a:r>
                <a:rPr b="1" i="0" lang="fr" sz="12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tration du marché local </a:t>
              </a:r>
              <a:endParaRPr sz="700"/>
            </a:p>
          </p:txBody>
        </p:sp>
      </p:grpSp>
      <p:grpSp>
        <p:nvGrpSpPr>
          <p:cNvPr id="436" name="Google Shape;436;p50"/>
          <p:cNvGrpSpPr/>
          <p:nvPr/>
        </p:nvGrpSpPr>
        <p:grpSpPr>
          <a:xfrm>
            <a:off x="4671400" y="3378869"/>
            <a:ext cx="3861498" cy="1098891"/>
            <a:chOff x="0" y="-28575"/>
            <a:chExt cx="1572155" cy="447398"/>
          </a:xfrm>
        </p:grpSpPr>
        <p:sp>
          <p:nvSpPr>
            <p:cNvPr id="437" name="Google Shape;437;p50"/>
            <p:cNvSpPr/>
            <p:nvPr/>
          </p:nvSpPr>
          <p:spPr>
            <a:xfrm>
              <a:off x="0" y="0"/>
              <a:ext cx="1572155" cy="418823"/>
            </a:xfrm>
            <a:custGeom>
              <a:rect b="b" l="l" r="r" t="t"/>
              <a:pathLst>
                <a:path extrusionOk="0" h="418823" w="1572155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D9865C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 txBox="1"/>
            <p:nvPr/>
          </p:nvSpPr>
          <p:spPr>
            <a:xfrm>
              <a:off x="0" y="-28575"/>
              <a:ext cx="1572155" cy="447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-120650" lvl="1" marL="2413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64D"/>
                </a:buClr>
                <a:buSzPts val="1100"/>
                <a:buFont typeface="Arial"/>
                <a:buChar char="•"/>
              </a:pPr>
              <a:r>
                <a:rPr b="1" i="0" lang="fr" sz="11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Demande potentielle plus faible </a:t>
              </a:r>
              <a:endParaRPr sz="700"/>
            </a:p>
            <a:p>
              <a:pPr indent="-120650" lvl="1" marL="2413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264D"/>
                </a:buClr>
                <a:buSzPts val="1100"/>
                <a:buFont typeface="Arial"/>
                <a:buChar char="•"/>
              </a:pPr>
              <a:r>
                <a:rPr b="1" i="0" lang="fr" sz="1100" u="none" cap="none" strike="noStrike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Faible diversité de l’offre </a:t>
              </a:r>
              <a:endParaRPr sz="700"/>
            </a:p>
          </p:txBody>
        </p:sp>
      </p:grpSp>
      <p:sp>
        <p:nvSpPr>
          <p:cNvPr id="439" name="Google Shape;439;p50"/>
          <p:cNvSpPr/>
          <p:nvPr/>
        </p:nvSpPr>
        <p:spPr>
          <a:xfrm>
            <a:off x="0" y="7638"/>
            <a:ext cx="1586824" cy="596249"/>
          </a:xfrm>
          <a:custGeom>
            <a:rect b="b" l="l" r="r" t="t"/>
            <a:pathLst>
              <a:path extrusionOk="0" h="1192497" w="3173647">
                <a:moveTo>
                  <a:pt x="0" y="0"/>
                </a:moveTo>
                <a:lnTo>
                  <a:pt x="3173647" y="0"/>
                </a:lnTo>
                <a:lnTo>
                  <a:pt x="3173647" y="1192497"/>
                </a:lnTo>
                <a:lnTo>
                  <a:pt x="0" y="1192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440" name="Google Shape;440;p50"/>
          <p:cNvSpPr/>
          <p:nvPr/>
        </p:nvSpPr>
        <p:spPr>
          <a:xfrm>
            <a:off x="8506503" y="4273613"/>
            <a:ext cx="626632" cy="711074"/>
          </a:xfrm>
          <a:custGeom>
            <a:rect b="b" l="l" r="r" t="t"/>
            <a:pathLst>
              <a:path extrusionOk="0" h="1422147" w="1253263">
                <a:moveTo>
                  <a:pt x="0" y="0"/>
                </a:moveTo>
                <a:lnTo>
                  <a:pt x="1253263" y="0"/>
                </a:lnTo>
                <a:lnTo>
                  <a:pt x="1253263" y="1422148"/>
                </a:lnTo>
                <a:lnTo>
                  <a:pt x="0" y="1422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441" name="Google Shape;441;p50"/>
          <p:cNvSpPr/>
          <p:nvPr/>
        </p:nvSpPr>
        <p:spPr>
          <a:xfrm>
            <a:off x="6593222" y="284287"/>
            <a:ext cx="712096" cy="583919"/>
          </a:xfrm>
          <a:custGeom>
            <a:rect b="b" l="l" r="r" t="t"/>
            <a:pathLst>
              <a:path extrusionOk="0" h="1167837" w="1424192">
                <a:moveTo>
                  <a:pt x="0" y="0"/>
                </a:moveTo>
                <a:lnTo>
                  <a:pt x="1424192" y="0"/>
                </a:lnTo>
                <a:lnTo>
                  <a:pt x="1424192" y="1167838"/>
                </a:lnTo>
                <a:lnTo>
                  <a:pt x="0" y="11678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50"/>
          <p:cNvSpPr txBox="1"/>
          <p:nvPr/>
        </p:nvSpPr>
        <p:spPr>
          <a:xfrm>
            <a:off x="2007957" y="3280495"/>
            <a:ext cx="1630259" cy="16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rgbClr val="040606"/>
                </a:solidFill>
                <a:latin typeface="DM Sans"/>
                <a:ea typeface="DM Sans"/>
                <a:cs typeface="DM Sans"/>
                <a:sym typeface="DM Sans"/>
              </a:rPr>
              <a:t>Inconvénients</a:t>
            </a:r>
            <a:endParaRPr sz="700"/>
          </a:p>
        </p:txBody>
      </p:sp>
      <p:sp>
        <p:nvSpPr>
          <p:cNvPr id="443" name="Google Shape;443;p50"/>
          <p:cNvSpPr txBox="1"/>
          <p:nvPr/>
        </p:nvSpPr>
        <p:spPr>
          <a:xfrm>
            <a:off x="2007957" y="1845129"/>
            <a:ext cx="1630259" cy="16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rgbClr val="040606"/>
                </a:solidFill>
                <a:latin typeface="DM Sans"/>
                <a:ea typeface="DM Sans"/>
                <a:cs typeface="DM Sans"/>
                <a:sym typeface="DM Sans"/>
              </a:rPr>
              <a:t>Avantages</a:t>
            </a:r>
            <a:endParaRPr sz="700"/>
          </a:p>
        </p:txBody>
      </p:sp>
      <p:sp>
        <p:nvSpPr>
          <p:cNvPr id="444" name="Google Shape;444;p50"/>
          <p:cNvSpPr txBox="1"/>
          <p:nvPr/>
        </p:nvSpPr>
        <p:spPr>
          <a:xfrm>
            <a:off x="6125213" y="1845129"/>
            <a:ext cx="1630259" cy="16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rgbClr val="040606"/>
                </a:solidFill>
                <a:latin typeface="DM Sans"/>
                <a:ea typeface="DM Sans"/>
                <a:cs typeface="DM Sans"/>
                <a:sym typeface="DM Sans"/>
              </a:rPr>
              <a:t>Avantages</a:t>
            </a:r>
            <a:endParaRPr sz="700"/>
          </a:p>
        </p:txBody>
      </p:sp>
      <p:sp>
        <p:nvSpPr>
          <p:cNvPr id="445" name="Google Shape;445;p50"/>
          <p:cNvSpPr txBox="1"/>
          <p:nvPr/>
        </p:nvSpPr>
        <p:spPr>
          <a:xfrm>
            <a:off x="105068" y="1366286"/>
            <a:ext cx="2348441" cy="240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Île de France : </a:t>
            </a:r>
            <a:endParaRPr sz="700"/>
          </a:p>
        </p:txBody>
      </p:sp>
      <p:sp>
        <p:nvSpPr>
          <p:cNvPr id="446" name="Google Shape;446;p50"/>
          <p:cNvSpPr txBox="1"/>
          <p:nvPr/>
        </p:nvSpPr>
        <p:spPr>
          <a:xfrm>
            <a:off x="4671400" y="1368879"/>
            <a:ext cx="4148419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Autres villes : Lyon, Toulouse, Bordeaux...</a:t>
            </a:r>
            <a:endParaRPr sz="700"/>
          </a:p>
        </p:txBody>
      </p:sp>
      <p:sp>
        <p:nvSpPr>
          <p:cNvPr id="447" name="Google Shape;447;p50"/>
          <p:cNvSpPr/>
          <p:nvPr/>
        </p:nvSpPr>
        <p:spPr>
          <a:xfrm>
            <a:off x="-7563" y="3340247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/>
          <p:nvPr/>
        </p:nvSpPr>
        <p:spPr>
          <a:xfrm>
            <a:off x="-37312" y="0"/>
            <a:ext cx="9434998" cy="5247231"/>
          </a:xfrm>
          <a:custGeom>
            <a:rect b="b" l="l" r="r" t="t"/>
            <a:pathLst>
              <a:path extrusionOk="0" h="10494461" w="18869996">
                <a:moveTo>
                  <a:pt x="0" y="0"/>
                </a:moveTo>
                <a:lnTo>
                  <a:pt x="18869996" y="0"/>
                </a:lnTo>
                <a:lnTo>
                  <a:pt x="18869996" y="10494461"/>
                </a:lnTo>
                <a:lnTo>
                  <a:pt x="0" y="1049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8000"/>
            </a:blip>
            <a:stretch>
              <a:fillRect b="-8219" l="0" r="0" t="-11618"/>
            </a:stretch>
          </a:blipFill>
          <a:ln>
            <a:noFill/>
          </a:ln>
        </p:spPr>
      </p:sp>
      <p:sp>
        <p:nvSpPr>
          <p:cNvPr id="453" name="Google Shape;453;p51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454" name="Google Shape;454;p51"/>
          <p:cNvSpPr/>
          <p:nvPr/>
        </p:nvSpPr>
        <p:spPr>
          <a:xfrm>
            <a:off x="8374174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455" name="Google Shape;455;p51"/>
          <p:cNvSpPr txBox="1"/>
          <p:nvPr/>
        </p:nvSpPr>
        <p:spPr>
          <a:xfrm>
            <a:off x="1309332" y="1725372"/>
            <a:ext cx="7160632" cy="1153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6700" u="none" cap="none" strike="noStrike">
                <a:solidFill>
                  <a:srgbClr val="22E39E"/>
                </a:solidFill>
                <a:latin typeface="Poppins"/>
                <a:ea typeface="Poppins"/>
                <a:cs typeface="Poppins"/>
                <a:sym typeface="Poppins"/>
              </a:rPr>
              <a:t>MERCI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FFB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>
            <a:off x="8878620" y="2571750"/>
            <a:ext cx="265380" cy="2571750"/>
          </a:xfrm>
          <a:custGeom>
            <a:rect b="b" l="l" r="r" t="t"/>
            <a:pathLst>
              <a:path extrusionOk="0" h="1739900" w="179541">
                <a:moveTo>
                  <a:pt x="0" y="0"/>
                </a:moveTo>
                <a:lnTo>
                  <a:pt x="179541" y="0"/>
                </a:lnTo>
                <a:lnTo>
                  <a:pt x="179541" y="1739900"/>
                </a:lnTo>
                <a:lnTo>
                  <a:pt x="0" y="1739900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147" name="Google Shape;147;p27"/>
          <p:cNvSpPr/>
          <p:nvPr/>
        </p:nvSpPr>
        <p:spPr>
          <a:xfrm>
            <a:off x="7066260" y="4401089"/>
            <a:ext cx="1620671" cy="560482"/>
          </a:xfrm>
          <a:custGeom>
            <a:rect b="b" l="l" r="r" t="t"/>
            <a:pathLst>
              <a:path extrusionOk="0" h="1120964" w="3241341">
                <a:moveTo>
                  <a:pt x="0" y="0"/>
                </a:moveTo>
                <a:lnTo>
                  <a:pt x="3241341" y="0"/>
                </a:lnTo>
                <a:lnTo>
                  <a:pt x="3241341" y="1120964"/>
                </a:lnTo>
                <a:lnTo>
                  <a:pt x="0" y="1120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27"/>
          <p:cNvSpPr/>
          <p:nvPr/>
        </p:nvSpPr>
        <p:spPr>
          <a:xfrm>
            <a:off x="70221" y="623935"/>
            <a:ext cx="3822531" cy="4337637"/>
          </a:xfrm>
          <a:custGeom>
            <a:rect b="b" l="l" r="r" t="t"/>
            <a:pathLst>
              <a:path extrusionOk="0" h="8675273" w="7645062">
                <a:moveTo>
                  <a:pt x="0" y="0"/>
                </a:moveTo>
                <a:lnTo>
                  <a:pt x="7645062" y="0"/>
                </a:lnTo>
                <a:lnTo>
                  <a:pt x="7645062" y="8675273"/>
                </a:lnTo>
                <a:lnTo>
                  <a:pt x="0" y="8675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149" name="Google Shape;149;p27"/>
          <p:cNvSpPr/>
          <p:nvPr/>
        </p:nvSpPr>
        <p:spPr>
          <a:xfrm>
            <a:off x="3764575" y="1147810"/>
            <a:ext cx="28289" cy="2057400"/>
          </a:xfrm>
          <a:custGeom>
            <a:rect b="b" l="l" r="r" t="t"/>
            <a:pathLst>
              <a:path extrusionOk="0" h="4114800" w="56579">
                <a:moveTo>
                  <a:pt x="0" y="0"/>
                </a:moveTo>
                <a:lnTo>
                  <a:pt x="56579" y="0"/>
                </a:lnTo>
                <a:lnTo>
                  <a:pt x="56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27"/>
          <p:cNvSpPr txBox="1"/>
          <p:nvPr/>
        </p:nvSpPr>
        <p:spPr>
          <a:xfrm>
            <a:off x="4488064" y="2809852"/>
            <a:ext cx="3707987" cy="1162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Acteur majeur du réseau VTC européen, Bolt souhaite entrer sur le marché de la livraison de repas en France.</a:t>
            </a:r>
            <a:endParaRPr sz="700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L’équipe </a:t>
            </a:r>
            <a:r>
              <a:rPr b="1" i="0" lang="fr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FOXINTELLIGENCE</a:t>
            </a:r>
            <a:r>
              <a:rPr b="0" i="0" lang="fr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été mandatée pour répondre à cette problématique. </a:t>
            </a:r>
            <a:endParaRPr sz="700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4488064" y="662035"/>
            <a:ext cx="4655936" cy="100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500" u="none" cap="none" strike="noStrike">
                <a:solidFill>
                  <a:srgbClr val="22E39E"/>
                </a:solidFill>
                <a:latin typeface="Poppins"/>
                <a:ea typeface="Poppins"/>
                <a:cs typeface="Poppins"/>
                <a:sym typeface="Poppins"/>
              </a:rPr>
              <a:t>BOLT FOOD ENTRE SUR LE MARCHÉ DE LA FOOD DELIVERY</a:t>
            </a:r>
            <a:endParaRPr sz="700"/>
          </a:p>
        </p:txBody>
      </p:sp>
      <p:sp>
        <p:nvSpPr>
          <p:cNvPr id="152" name="Google Shape;152;p27"/>
          <p:cNvSpPr txBox="1"/>
          <p:nvPr/>
        </p:nvSpPr>
        <p:spPr>
          <a:xfrm>
            <a:off x="4488064" y="1886879"/>
            <a:ext cx="3783655" cy="465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3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Bolt est une nouvelle compagnie qui se lance dans la livraison de repas</a:t>
            </a:r>
            <a:endParaRPr sz="700"/>
          </a:p>
        </p:txBody>
      </p:sp>
      <p:sp>
        <p:nvSpPr>
          <p:cNvPr id="153" name="Google Shape;153;p27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23619" r="0" t="0"/>
          <a:stretch/>
        </p:blipFill>
        <p:spPr>
          <a:xfrm>
            <a:off x="560744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4">
            <a:alphaModFix/>
          </a:blip>
          <a:srcRect b="0" l="16901" r="16901" t="0"/>
          <a:stretch/>
        </p:blipFill>
        <p:spPr>
          <a:xfrm>
            <a:off x="3009236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1236109" y="3831263"/>
            <a:ext cx="3273060" cy="993481"/>
          </a:xfrm>
          <a:custGeom>
            <a:rect b="b" l="l" r="r" t="t"/>
            <a:pathLst>
              <a:path extrusionOk="0" h="672133" w="2214367">
                <a:moveTo>
                  <a:pt x="0" y="0"/>
                </a:moveTo>
                <a:lnTo>
                  <a:pt x="2214367" y="0"/>
                </a:lnTo>
                <a:lnTo>
                  <a:pt x="2214367" y="672133"/>
                </a:lnTo>
                <a:lnTo>
                  <a:pt x="0" y="672133"/>
                </a:lnTo>
                <a:close/>
              </a:path>
            </a:pathLst>
          </a:custGeom>
          <a:solidFill>
            <a:srgbClr val="22E39E">
              <a:alpha val="83921"/>
            </a:srgbClr>
          </a:solidFill>
          <a:ln>
            <a:noFill/>
          </a:ln>
        </p:spPr>
      </p:sp>
      <p:sp>
        <p:nvSpPr>
          <p:cNvPr id="161" name="Google Shape;161;p28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162" name="Google Shape;162;p28"/>
          <p:cNvSpPr txBox="1"/>
          <p:nvPr/>
        </p:nvSpPr>
        <p:spPr>
          <a:xfrm>
            <a:off x="560744" y="977362"/>
            <a:ext cx="2963564" cy="44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22E39E"/>
                </a:solidFill>
                <a:latin typeface="Poppins"/>
                <a:ea typeface="Poppins"/>
                <a:cs typeface="Poppins"/>
                <a:sym typeface="Poppins"/>
              </a:rPr>
              <a:t>SOMMAIRE</a:t>
            </a:r>
            <a:endParaRPr sz="700"/>
          </a:p>
        </p:txBody>
      </p:sp>
      <p:sp>
        <p:nvSpPr>
          <p:cNvPr id="163" name="Google Shape;163;p28"/>
          <p:cNvSpPr txBox="1"/>
          <p:nvPr/>
        </p:nvSpPr>
        <p:spPr>
          <a:xfrm>
            <a:off x="5773752" y="730981"/>
            <a:ext cx="1466106" cy="26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données </a:t>
            </a:r>
            <a:endParaRPr sz="700"/>
          </a:p>
        </p:txBody>
      </p:sp>
      <p:sp>
        <p:nvSpPr>
          <p:cNvPr id="164" name="Google Shape;164;p28"/>
          <p:cNvSpPr txBox="1"/>
          <p:nvPr/>
        </p:nvSpPr>
        <p:spPr>
          <a:xfrm>
            <a:off x="5763607" y="236877"/>
            <a:ext cx="947856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700"/>
          </a:p>
        </p:txBody>
      </p:sp>
      <p:sp>
        <p:nvSpPr>
          <p:cNvPr id="165" name="Google Shape;165;p28"/>
          <p:cNvSpPr txBox="1"/>
          <p:nvPr/>
        </p:nvSpPr>
        <p:spPr>
          <a:xfrm>
            <a:off x="5773752" y="1205962"/>
            <a:ext cx="1031081" cy="497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700"/>
          </a:p>
        </p:txBody>
      </p:sp>
      <p:sp>
        <p:nvSpPr>
          <p:cNvPr id="166" name="Google Shape;166;p28"/>
          <p:cNvSpPr txBox="1"/>
          <p:nvPr/>
        </p:nvSpPr>
        <p:spPr>
          <a:xfrm>
            <a:off x="5773752" y="2143465"/>
            <a:ext cx="1031081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700"/>
          </a:p>
        </p:txBody>
      </p:sp>
      <p:sp>
        <p:nvSpPr>
          <p:cNvPr id="167" name="Google Shape;167;p28"/>
          <p:cNvSpPr txBox="1"/>
          <p:nvPr/>
        </p:nvSpPr>
        <p:spPr>
          <a:xfrm>
            <a:off x="5783896" y="3138463"/>
            <a:ext cx="1031081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700"/>
          </a:p>
        </p:txBody>
      </p:sp>
      <p:sp>
        <p:nvSpPr>
          <p:cNvPr id="168" name="Google Shape;168;p28"/>
          <p:cNvSpPr txBox="1"/>
          <p:nvPr/>
        </p:nvSpPr>
        <p:spPr>
          <a:xfrm>
            <a:off x="5783896" y="1670421"/>
            <a:ext cx="2041874" cy="26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Analyse du marché</a:t>
            </a:r>
            <a:endParaRPr sz="700"/>
          </a:p>
        </p:txBody>
      </p:sp>
      <p:sp>
        <p:nvSpPr>
          <p:cNvPr id="169" name="Google Shape;169;p28"/>
          <p:cNvSpPr txBox="1"/>
          <p:nvPr/>
        </p:nvSpPr>
        <p:spPr>
          <a:xfrm>
            <a:off x="5783896" y="2648147"/>
            <a:ext cx="2604848" cy="26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Profil type </a:t>
            </a:r>
            <a:endParaRPr sz="700"/>
          </a:p>
        </p:txBody>
      </p:sp>
      <p:sp>
        <p:nvSpPr>
          <p:cNvPr id="170" name="Google Shape;170;p28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171" name="Google Shape;171;p28"/>
          <p:cNvSpPr txBox="1"/>
          <p:nvPr/>
        </p:nvSpPr>
        <p:spPr>
          <a:xfrm>
            <a:off x="5783896" y="3627562"/>
            <a:ext cx="2604848" cy="53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Conclusions &amp; recommandations</a:t>
            </a:r>
            <a:endParaRPr sz="700"/>
          </a:p>
        </p:txBody>
      </p:sp>
      <p:sp>
        <p:nvSpPr>
          <p:cNvPr id="172" name="Google Shape;172;p28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173" name="Google Shape;173;p28"/>
          <p:cNvSpPr/>
          <p:nvPr/>
        </p:nvSpPr>
        <p:spPr>
          <a:xfrm>
            <a:off x="1465388" y="3912677"/>
            <a:ext cx="2799762" cy="830654"/>
          </a:xfrm>
          <a:custGeom>
            <a:rect b="b" l="l" r="r" t="t"/>
            <a:pathLst>
              <a:path extrusionOk="0" h="1661308" w="5599524">
                <a:moveTo>
                  <a:pt x="0" y="0"/>
                </a:moveTo>
                <a:lnTo>
                  <a:pt x="5599524" y="0"/>
                </a:lnTo>
                <a:lnTo>
                  <a:pt x="5599524" y="1661308"/>
                </a:lnTo>
                <a:lnTo>
                  <a:pt x="0" y="166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6562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0" l="23619" r="0" t="0"/>
          <a:stretch/>
        </p:blipFill>
        <p:spPr>
          <a:xfrm>
            <a:off x="560744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4">
            <a:alphaModFix/>
          </a:blip>
          <a:srcRect b="0" l="16901" r="16901" t="0"/>
          <a:stretch/>
        </p:blipFill>
        <p:spPr>
          <a:xfrm>
            <a:off x="3009236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1236109" y="3831263"/>
            <a:ext cx="3273060" cy="993481"/>
          </a:xfrm>
          <a:custGeom>
            <a:rect b="b" l="l" r="r" t="t"/>
            <a:pathLst>
              <a:path extrusionOk="0" h="672133" w="2214367">
                <a:moveTo>
                  <a:pt x="0" y="0"/>
                </a:moveTo>
                <a:lnTo>
                  <a:pt x="2214367" y="0"/>
                </a:lnTo>
                <a:lnTo>
                  <a:pt x="2214367" y="672133"/>
                </a:lnTo>
                <a:lnTo>
                  <a:pt x="0" y="672133"/>
                </a:lnTo>
                <a:close/>
              </a:path>
            </a:pathLst>
          </a:custGeom>
          <a:solidFill>
            <a:srgbClr val="22E39E">
              <a:alpha val="83921"/>
            </a:srgbClr>
          </a:solidFill>
          <a:ln>
            <a:noFill/>
          </a:ln>
        </p:spPr>
      </p:sp>
      <p:sp>
        <p:nvSpPr>
          <p:cNvPr id="181" name="Google Shape;181;p29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182" name="Google Shape;182;p29"/>
          <p:cNvSpPr txBox="1"/>
          <p:nvPr/>
        </p:nvSpPr>
        <p:spPr>
          <a:xfrm>
            <a:off x="560744" y="977362"/>
            <a:ext cx="2963564" cy="44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22E39E"/>
                </a:solidFill>
                <a:latin typeface="Poppins"/>
                <a:ea typeface="Poppins"/>
                <a:cs typeface="Poppins"/>
                <a:sym typeface="Poppins"/>
              </a:rPr>
              <a:t>ÉTAPE</a:t>
            </a:r>
            <a:endParaRPr sz="700"/>
          </a:p>
        </p:txBody>
      </p:sp>
      <p:sp>
        <p:nvSpPr>
          <p:cNvPr id="183" name="Google Shape;183;p29"/>
          <p:cNvSpPr txBox="1"/>
          <p:nvPr/>
        </p:nvSpPr>
        <p:spPr>
          <a:xfrm>
            <a:off x="5773752" y="730981"/>
            <a:ext cx="1466106" cy="26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données </a:t>
            </a:r>
            <a:endParaRPr sz="700"/>
          </a:p>
        </p:txBody>
      </p:sp>
      <p:sp>
        <p:nvSpPr>
          <p:cNvPr id="184" name="Google Shape;184;p29"/>
          <p:cNvSpPr txBox="1"/>
          <p:nvPr/>
        </p:nvSpPr>
        <p:spPr>
          <a:xfrm>
            <a:off x="5763607" y="236877"/>
            <a:ext cx="947856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700"/>
          </a:p>
        </p:txBody>
      </p:sp>
      <p:sp>
        <p:nvSpPr>
          <p:cNvPr id="185" name="Google Shape;185;p29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186" name="Google Shape;186;p29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187" name="Google Shape;187;p29"/>
          <p:cNvSpPr/>
          <p:nvPr/>
        </p:nvSpPr>
        <p:spPr>
          <a:xfrm>
            <a:off x="1465388" y="3912677"/>
            <a:ext cx="2799762" cy="830654"/>
          </a:xfrm>
          <a:custGeom>
            <a:rect b="b" l="l" r="r" t="t"/>
            <a:pathLst>
              <a:path extrusionOk="0" h="1661308" w="5599524">
                <a:moveTo>
                  <a:pt x="0" y="0"/>
                </a:moveTo>
                <a:lnTo>
                  <a:pt x="5599524" y="0"/>
                </a:lnTo>
                <a:lnTo>
                  <a:pt x="5599524" y="1661308"/>
                </a:lnTo>
                <a:lnTo>
                  <a:pt x="0" y="166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6562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FFB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193" name="Google Shape;193;p30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194" name="Google Shape;194;p30"/>
          <p:cNvSpPr/>
          <p:nvPr/>
        </p:nvSpPr>
        <p:spPr>
          <a:xfrm>
            <a:off x="94772" y="2419077"/>
            <a:ext cx="5678980" cy="2583936"/>
          </a:xfrm>
          <a:custGeom>
            <a:rect b="b" l="l" r="r" t="t"/>
            <a:pathLst>
              <a:path extrusionOk="0" h="5167872" w="11357960">
                <a:moveTo>
                  <a:pt x="0" y="0"/>
                </a:moveTo>
                <a:lnTo>
                  <a:pt x="11357960" y="0"/>
                </a:lnTo>
                <a:lnTo>
                  <a:pt x="11357960" y="5167871"/>
                </a:lnTo>
                <a:lnTo>
                  <a:pt x="0" y="5167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30"/>
          <p:cNvSpPr/>
          <p:nvPr/>
        </p:nvSpPr>
        <p:spPr>
          <a:xfrm>
            <a:off x="514350" y="2614191"/>
            <a:ext cx="4907959" cy="2193709"/>
          </a:xfrm>
          <a:custGeom>
            <a:rect b="b" l="l" r="r" t="t"/>
            <a:pathLst>
              <a:path extrusionOk="0" h="4387418" w="9815918">
                <a:moveTo>
                  <a:pt x="0" y="0"/>
                </a:moveTo>
                <a:lnTo>
                  <a:pt x="9815918" y="0"/>
                </a:lnTo>
                <a:lnTo>
                  <a:pt x="9815918" y="4387417"/>
                </a:lnTo>
                <a:lnTo>
                  <a:pt x="0" y="4387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30"/>
          <p:cNvSpPr/>
          <p:nvPr/>
        </p:nvSpPr>
        <p:spPr>
          <a:xfrm>
            <a:off x="220865" y="1133102"/>
            <a:ext cx="2415810" cy="1026618"/>
          </a:xfrm>
          <a:custGeom>
            <a:rect b="b" l="l" r="r" t="t"/>
            <a:pathLst>
              <a:path extrusionOk="0" h="2053235" w="4831620">
                <a:moveTo>
                  <a:pt x="0" y="0"/>
                </a:moveTo>
                <a:lnTo>
                  <a:pt x="4831620" y="0"/>
                </a:lnTo>
                <a:lnTo>
                  <a:pt x="4831620" y="2053234"/>
                </a:lnTo>
                <a:lnTo>
                  <a:pt x="0" y="2053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30"/>
          <p:cNvSpPr/>
          <p:nvPr/>
        </p:nvSpPr>
        <p:spPr>
          <a:xfrm>
            <a:off x="2820679" y="1133102"/>
            <a:ext cx="4466375" cy="1066532"/>
          </a:xfrm>
          <a:custGeom>
            <a:rect b="b" l="l" r="r" t="t"/>
            <a:pathLst>
              <a:path extrusionOk="0" h="2133064" w="8932750">
                <a:moveTo>
                  <a:pt x="0" y="0"/>
                </a:moveTo>
                <a:lnTo>
                  <a:pt x="8932749" y="0"/>
                </a:lnTo>
                <a:lnTo>
                  <a:pt x="8932749" y="2133063"/>
                </a:lnTo>
                <a:lnTo>
                  <a:pt x="0" y="21330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30"/>
          <p:cNvSpPr/>
          <p:nvPr/>
        </p:nvSpPr>
        <p:spPr>
          <a:xfrm>
            <a:off x="5923354" y="2419077"/>
            <a:ext cx="2992424" cy="865309"/>
          </a:xfrm>
          <a:custGeom>
            <a:rect b="b" l="l" r="r" t="t"/>
            <a:pathLst>
              <a:path extrusionOk="0" h="1730619" w="5984848">
                <a:moveTo>
                  <a:pt x="0" y="0"/>
                </a:moveTo>
                <a:lnTo>
                  <a:pt x="5984849" y="0"/>
                </a:lnTo>
                <a:lnTo>
                  <a:pt x="5984849" y="1730618"/>
                </a:lnTo>
                <a:lnTo>
                  <a:pt x="0" y="1730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30"/>
          <p:cNvSpPr/>
          <p:nvPr/>
        </p:nvSpPr>
        <p:spPr>
          <a:xfrm>
            <a:off x="6364414" y="0"/>
            <a:ext cx="3273061" cy="993481"/>
          </a:xfrm>
          <a:custGeom>
            <a:rect b="b" l="l" r="r" t="t"/>
            <a:pathLst>
              <a:path extrusionOk="0" h="672133" w="2214367">
                <a:moveTo>
                  <a:pt x="0" y="0"/>
                </a:moveTo>
                <a:lnTo>
                  <a:pt x="2214367" y="0"/>
                </a:lnTo>
                <a:lnTo>
                  <a:pt x="2214367" y="672133"/>
                </a:lnTo>
                <a:lnTo>
                  <a:pt x="0" y="672133"/>
                </a:lnTo>
                <a:close/>
              </a:path>
            </a:pathLst>
          </a:custGeom>
          <a:solidFill>
            <a:srgbClr val="22E39E">
              <a:alpha val="75294"/>
            </a:srgbClr>
          </a:solidFill>
          <a:ln>
            <a:noFill/>
          </a:ln>
        </p:spPr>
      </p:sp>
      <p:sp>
        <p:nvSpPr>
          <p:cNvPr id="200" name="Google Shape;200;p30"/>
          <p:cNvSpPr txBox="1"/>
          <p:nvPr/>
        </p:nvSpPr>
        <p:spPr>
          <a:xfrm>
            <a:off x="6237535" y="3914916"/>
            <a:ext cx="1653834" cy="26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Dataset clean</a:t>
            </a:r>
            <a:endParaRPr sz="700"/>
          </a:p>
        </p:txBody>
      </p:sp>
      <p:sp>
        <p:nvSpPr>
          <p:cNvPr id="201" name="Google Shape;201;p30"/>
          <p:cNvSpPr/>
          <p:nvPr/>
        </p:nvSpPr>
        <p:spPr>
          <a:xfrm>
            <a:off x="5929468" y="3593039"/>
            <a:ext cx="2071477" cy="942522"/>
          </a:xfrm>
          <a:custGeom>
            <a:rect b="b" l="l" r="r" t="t"/>
            <a:pathLst>
              <a:path extrusionOk="0" h="1885044" w="4142954">
                <a:moveTo>
                  <a:pt x="0" y="0"/>
                </a:moveTo>
                <a:lnTo>
                  <a:pt x="4142954" y="0"/>
                </a:lnTo>
                <a:lnTo>
                  <a:pt x="4142954" y="1885044"/>
                </a:lnTo>
                <a:lnTo>
                  <a:pt x="0" y="1885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30"/>
          <p:cNvSpPr/>
          <p:nvPr/>
        </p:nvSpPr>
        <p:spPr>
          <a:xfrm rot="5400000">
            <a:off x="6481190" y="2721750"/>
            <a:ext cx="1368684" cy="400651"/>
          </a:xfrm>
          <a:custGeom>
            <a:rect b="b" l="l" r="r" t="t"/>
            <a:pathLst>
              <a:path extrusionOk="0" h="801302" w="2737367">
                <a:moveTo>
                  <a:pt x="0" y="0"/>
                </a:moveTo>
                <a:lnTo>
                  <a:pt x="2737368" y="0"/>
                </a:lnTo>
                <a:lnTo>
                  <a:pt x="2737368" y="801302"/>
                </a:lnTo>
                <a:lnTo>
                  <a:pt x="0" y="801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30"/>
          <p:cNvSpPr txBox="1"/>
          <p:nvPr/>
        </p:nvSpPr>
        <p:spPr>
          <a:xfrm>
            <a:off x="6813126" y="83471"/>
            <a:ext cx="947855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700"/>
          </a:p>
        </p:txBody>
      </p:sp>
      <p:sp>
        <p:nvSpPr>
          <p:cNvPr id="204" name="Google Shape;204;p30"/>
          <p:cNvSpPr txBox="1"/>
          <p:nvPr/>
        </p:nvSpPr>
        <p:spPr>
          <a:xfrm>
            <a:off x="6813126" y="585289"/>
            <a:ext cx="1466106" cy="265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données </a:t>
            </a:r>
            <a:endParaRPr sz="700"/>
          </a:p>
        </p:txBody>
      </p:sp>
      <p:sp>
        <p:nvSpPr>
          <p:cNvPr id="205" name="Google Shape;205;p30"/>
          <p:cNvSpPr txBox="1"/>
          <p:nvPr/>
        </p:nvSpPr>
        <p:spPr>
          <a:xfrm>
            <a:off x="220865" y="701336"/>
            <a:ext cx="1653834" cy="26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Dataset initial</a:t>
            </a:r>
            <a:endParaRPr sz="700"/>
          </a:p>
        </p:txBody>
      </p:sp>
      <p:sp>
        <p:nvSpPr>
          <p:cNvPr id="206" name="Google Shape;206;p30"/>
          <p:cNvSpPr/>
          <p:nvPr/>
        </p:nvSpPr>
        <p:spPr>
          <a:xfrm rot="5400000">
            <a:off x="6080539" y="1434573"/>
            <a:ext cx="1368684" cy="400651"/>
          </a:xfrm>
          <a:custGeom>
            <a:rect b="b" l="l" r="r" t="t"/>
            <a:pathLst>
              <a:path extrusionOk="0" h="801302" w="2737367">
                <a:moveTo>
                  <a:pt x="0" y="0"/>
                </a:moveTo>
                <a:lnTo>
                  <a:pt x="2737367" y="0"/>
                </a:lnTo>
                <a:lnTo>
                  <a:pt x="2737367" y="801303"/>
                </a:lnTo>
                <a:lnTo>
                  <a:pt x="0" y="801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EFB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23619" r="0" t="0"/>
          <a:stretch/>
        </p:blipFill>
        <p:spPr>
          <a:xfrm>
            <a:off x="560744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b="0" l="16901" r="16901" t="0"/>
          <a:stretch/>
        </p:blipFill>
        <p:spPr>
          <a:xfrm>
            <a:off x="3009236" y="1819804"/>
            <a:ext cx="2358289" cy="23156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/>
          <p:nvPr/>
        </p:nvSpPr>
        <p:spPr>
          <a:xfrm>
            <a:off x="1236109" y="3831263"/>
            <a:ext cx="3273060" cy="993481"/>
          </a:xfrm>
          <a:custGeom>
            <a:rect b="b" l="l" r="r" t="t"/>
            <a:pathLst>
              <a:path extrusionOk="0" h="672133" w="2214367">
                <a:moveTo>
                  <a:pt x="0" y="0"/>
                </a:moveTo>
                <a:lnTo>
                  <a:pt x="2214367" y="0"/>
                </a:lnTo>
                <a:lnTo>
                  <a:pt x="2214367" y="672133"/>
                </a:lnTo>
                <a:lnTo>
                  <a:pt x="0" y="672133"/>
                </a:lnTo>
                <a:close/>
              </a:path>
            </a:pathLst>
          </a:custGeom>
          <a:solidFill>
            <a:srgbClr val="22E39E">
              <a:alpha val="83921"/>
            </a:srgbClr>
          </a:solidFill>
          <a:ln>
            <a:noFill/>
          </a:ln>
        </p:spPr>
      </p:sp>
      <p:sp>
        <p:nvSpPr>
          <p:cNvPr id="214" name="Google Shape;214;p31"/>
          <p:cNvSpPr/>
          <p:nvPr/>
        </p:nvSpPr>
        <p:spPr>
          <a:xfrm>
            <a:off x="8935432" y="3010790"/>
            <a:ext cx="225263" cy="2132711"/>
          </a:xfrm>
          <a:custGeom>
            <a:rect b="b" l="l" r="r" t="t"/>
            <a:pathLst>
              <a:path extrusionOk="0" h="1442871" w="152400">
                <a:moveTo>
                  <a:pt x="0" y="0"/>
                </a:moveTo>
                <a:lnTo>
                  <a:pt x="152400" y="0"/>
                </a:lnTo>
                <a:lnTo>
                  <a:pt x="152400" y="1442871"/>
                </a:lnTo>
                <a:lnTo>
                  <a:pt x="0" y="1442871"/>
                </a:lnTo>
                <a:close/>
              </a:path>
            </a:pathLst>
          </a:custGeom>
          <a:solidFill>
            <a:srgbClr val="22E39E"/>
          </a:solidFill>
          <a:ln>
            <a:noFill/>
          </a:ln>
        </p:spPr>
      </p:sp>
      <p:sp>
        <p:nvSpPr>
          <p:cNvPr id="215" name="Google Shape;215;p31"/>
          <p:cNvSpPr txBox="1"/>
          <p:nvPr/>
        </p:nvSpPr>
        <p:spPr>
          <a:xfrm>
            <a:off x="5773752" y="1205962"/>
            <a:ext cx="1031081" cy="497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700"/>
          </a:p>
        </p:txBody>
      </p:sp>
      <p:sp>
        <p:nvSpPr>
          <p:cNvPr id="216" name="Google Shape;216;p31"/>
          <p:cNvSpPr txBox="1"/>
          <p:nvPr/>
        </p:nvSpPr>
        <p:spPr>
          <a:xfrm>
            <a:off x="5783895" y="1670421"/>
            <a:ext cx="2450459" cy="26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Analyse du marché</a:t>
            </a:r>
            <a:endParaRPr sz="700"/>
          </a:p>
        </p:txBody>
      </p:sp>
      <p:sp>
        <p:nvSpPr>
          <p:cNvPr id="217" name="Google Shape;217;p31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218" name="Google Shape;218;p31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219" name="Google Shape;219;p31"/>
          <p:cNvSpPr/>
          <p:nvPr/>
        </p:nvSpPr>
        <p:spPr>
          <a:xfrm>
            <a:off x="1465388" y="3912677"/>
            <a:ext cx="2799762" cy="830654"/>
          </a:xfrm>
          <a:custGeom>
            <a:rect b="b" l="l" r="r" t="t"/>
            <a:pathLst>
              <a:path extrusionOk="0" h="1661308" w="5599524">
                <a:moveTo>
                  <a:pt x="0" y="0"/>
                </a:moveTo>
                <a:lnTo>
                  <a:pt x="5599524" y="0"/>
                </a:lnTo>
                <a:lnTo>
                  <a:pt x="5599524" y="1661308"/>
                </a:lnTo>
                <a:lnTo>
                  <a:pt x="0" y="166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6562" l="0" r="0" t="0"/>
            </a:stretch>
          </a:blipFill>
          <a:ln>
            <a:noFill/>
          </a:ln>
        </p:spPr>
      </p:sp>
      <p:sp>
        <p:nvSpPr>
          <p:cNvPr id="220" name="Google Shape;220;p31"/>
          <p:cNvSpPr txBox="1"/>
          <p:nvPr/>
        </p:nvSpPr>
        <p:spPr>
          <a:xfrm>
            <a:off x="560744" y="977362"/>
            <a:ext cx="2963564" cy="44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800" u="none" cap="none" strike="noStrike">
                <a:solidFill>
                  <a:srgbClr val="22E39E"/>
                </a:solidFill>
                <a:latin typeface="Poppins"/>
                <a:ea typeface="Poppins"/>
                <a:cs typeface="Poppins"/>
                <a:sym typeface="Poppins"/>
              </a:rPr>
              <a:t>ÉTAPE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FFB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226" name="Google Shape;226;p32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227" name="Google Shape;227;p32"/>
          <p:cNvSpPr/>
          <p:nvPr/>
        </p:nvSpPr>
        <p:spPr>
          <a:xfrm>
            <a:off x="-381454" y="850941"/>
            <a:ext cx="3273060" cy="993481"/>
          </a:xfrm>
          <a:custGeom>
            <a:rect b="b" l="l" r="r" t="t"/>
            <a:pathLst>
              <a:path extrusionOk="0" h="672133" w="2214367">
                <a:moveTo>
                  <a:pt x="0" y="0"/>
                </a:moveTo>
                <a:lnTo>
                  <a:pt x="2214367" y="0"/>
                </a:lnTo>
                <a:lnTo>
                  <a:pt x="2214367" y="672133"/>
                </a:lnTo>
                <a:lnTo>
                  <a:pt x="0" y="672133"/>
                </a:lnTo>
                <a:close/>
              </a:path>
            </a:pathLst>
          </a:custGeom>
          <a:solidFill>
            <a:srgbClr val="22E39E">
              <a:alpha val="75294"/>
            </a:srgbClr>
          </a:solidFill>
          <a:ln>
            <a:noFill/>
          </a:ln>
        </p:spPr>
      </p:sp>
      <p:sp>
        <p:nvSpPr>
          <p:cNvPr id="228" name="Google Shape;228;p32"/>
          <p:cNvSpPr/>
          <p:nvPr/>
        </p:nvSpPr>
        <p:spPr>
          <a:xfrm>
            <a:off x="3774417" y="228963"/>
            <a:ext cx="4102301" cy="4530488"/>
          </a:xfrm>
          <a:custGeom>
            <a:rect b="b" l="l" r="r" t="t"/>
            <a:pathLst>
              <a:path extrusionOk="0" h="9060976" w="8204603">
                <a:moveTo>
                  <a:pt x="0" y="0"/>
                </a:moveTo>
                <a:lnTo>
                  <a:pt x="8204604" y="0"/>
                </a:lnTo>
                <a:lnTo>
                  <a:pt x="8204604" y="9060976"/>
                </a:lnTo>
                <a:lnTo>
                  <a:pt x="0" y="9060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32"/>
          <p:cNvSpPr txBox="1"/>
          <p:nvPr/>
        </p:nvSpPr>
        <p:spPr>
          <a:xfrm>
            <a:off x="223995" y="849884"/>
            <a:ext cx="1031081" cy="497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700"/>
          </a:p>
        </p:txBody>
      </p:sp>
      <p:sp>
        <p:nvSpPr>
          <p:cNvPr id="230" name="Google Shape;230;p32"/>
          <p:cNvSpPr txBox="1"/>
          <p:nvPr/>
        </p:nvSpPr>
        <p:spPr>
          <a:xfrm>
            <a:off x="234139" y="1314344"/>
            <a:ext cx="2041875" cy="26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Analyse du marché</a:t>
            </a:r>
            <a:endParaRPr sz="700"/>
          </a:p>
        </p:txBody>
      </p:sp>
      <p:sp>
        <p:nvSpPr>
          <p:cNvPr id="231" name="Google Shape;231;p32"/>
          <p:cNvSpPr txBox="1"/>
          <p:nvPr/>
        </p:nvSpPr>
        <p:spPr>
          <a:xfrm>
            <a:off x="623233" y="2466955"/>
            <a:ext cx="2871241" cy="1617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6050" lvl="1" marL="29210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0" lang="f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plus gros chiffre d’affaires est réalisé par Uber Eats avec 10 M€</a:t>
            </a:r>
            <a:endParaRPr sz="700"/>
          </a:p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1" marL="29210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0" lang="f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Uber Eats, leader sur le marché </a:t>
            </a:r>
            <a:endParaRPr sz="700"/>
          </a:p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FFB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>
            <a:off x="220865" y="228964"/>
            <a:ext cx="1519024" cy="570773"/>
          </a:xfrm>
          <a:custGeom>
            <a:rect b="b" l="l" r="r" t="t"/>
            <a:pathLst>
              <a:path extrusionOk="0" h="1141545" w="3038048">
                <a:moveTo>
                  <a:pt x="0" y="0"/>
                </a:moveTo>
                <a:lnTo>
                  <a:pt x="3038048" y="0"/>
                </a:lnTo>
                <a:lnTo>
                  <a:pt x="3038048" y="1141546"/>
                </a:lnTo>
                <a:lnTo>
                  <a:pt x="0" y="1141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900" l="-52221" r="-56429" t="-98628"/>
            </a:stretch>
          </a:blipFill>
          <a:ln>
            <a:noFill/>
          </a:ln>
        </p:spPr>
      </p:sp>
      <p:sp>
        <p:nvSpPr>
          <p:cNvPr id="237" name="Google Shape;237;p33"/>
          <p:cNvSpPr/>
          <p:nvPr/>
        </p:nvSpPr>
        <p:spPr>
          <a:xfrm>
            <a:off x="8156661" y="4273629"/>
            <a:ext cx="626604" cy="711042"/>
          </a:xfrm>
          <a:custGeom>
            <a:rect b="b" l="l" r="r" t="t"/>
            <a:pathLst>
              <a:path extrusionOk="0" h="1422084" w="1253208">
                <a:moveTo>
                  <a:pt x="0" y="0"/>
                </a:moveTo>
                <a:lnTo>
                  <a:pt x="1253208" y="0"/>
                </a:lnTo>
                <a:lnTo>
                  <a:pt x="1253208" y="1422084"/>
                </a:lnTo>
                <a:lnTo>
                  <a:pt x="0" y="1422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863" r="-50863" t="0"/>
            </a:stretch>
          </a:blipFill>
          <a:ln>
            <a:noFill/>
          </a:ln>
        </p:spPr>
      </p:sp>
      <p:sp>
        <p:nvSpPr>
          <p:cNvPr id="238" name="Google Shape;238;p33"/>
          <p:cNvSpPr/>
          <p:nvPr/>
        </p:nvSpPr>
        <p:spPr>
          <a:xfrm>
            <a:off x="220865" y="2480621"/>
            <a:ext cx="3904925" cy="2208248"/>
          </a:xfrm>
          <a:custGeom>
            <a:rect b="b" l="l" r="r" t="t"/>
            <a:pathLst>
              <a:path extrusionOk="0" h="4416496" w="7809850">
                <a:moveTo>
                  <a:pt x="0" y="0"/>
                </a:moveTo>
                <a:lnTo>
                  <a:pt x="7809851" y="0"/>
                </a:lnTo>
                <a:lnTo>
                  <a:pt x="7809851" y="4416497"/>
                </a:lnTo>
                <a:lnTo>
                  <a:pt x="0" y="4416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701" l="0" r="0" t="0"/>
            </a:stretch>
          </a:blipFill>
          <a:ln cap="sq" cmpd="sng" w="38100">
            <a:solidFill>
              <a:srgbClr val="E1EEFB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9" name="Google Shape;239;p33"/>
          <p:cNvSpPr/>
          <p:nvPr/>
        </p:nvSpPr>
        <p:spPr>
          <a:xfrm>
            <a:off x="4303973" y="349065"/>
            <a:ext cx="4479292" cy="3583434"/>
          </a:xfrm>
          <a:custGeom>
            <a:rect b="b" l="l" r="r" t="t"/>
            <a:pathLst>
              <a:path extrusionOk="0" h="7166868" w="8958585">
                <a:moveTo>
                  <a:pt x="0" y="0"/>
                </a:moveTo>
                <a:lnTo>
                  <a:pt x="8958585" y="0"/>
                </a:lnTo>
                <a:lnTo>
                  <a:pt x="8958585" y="7166868"/>
                </a:lnTo>
                <a:lnTo>
                  <a:pt x="0" y="7166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3"/>
          <p:cNvSpPr txBox="1"/>
          <p:nvPr/>
        </p:nvSpPr>
        <p:spPr>
          <a:xfrm>
            <a:off x="397074" y="936338"/>
            <a:ext cx="3552855" cy="110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6050" lvl="1" marL="27940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0" lang="f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Chiffre d’affaires en croissance jusqu’en 2019</a:t>
            </a:r>
            <a:endParaRPr sz="700"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46050" lvl="1" marL="27940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1" i="0" lang="f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Uber Eats, leader sur le marché </a:t>
            </a:r>
            <a:endParaRPr sz="700"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